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24"/>
  </p:notesMasterIdLst>
  <p:sldIdLst>
    <p:sldId id="256" r:id="rId2"/>
    <p:sldId id="257" r:id="rId3"/>
    <p:sldId id="259" r:id="rId4"/>
    <p:sldId id="260" r:id="rId5"/>
    <p:sldId id="283" r:id="rId6"/>
    <p:sldId id="284" r:id="rId7"/>
    <p:sldId id="262" r:id="rId8"/>
    <p:sldId id="263" r:id="rId9"/>
    <p:sldId id="285" r:id="rId10"/>
    <p:sldId id="264" r:id="rId11"/>
    <p:sldId id="277" r:id="rId12"/>
    <p:sldId id="279" r:id="rId13"/>
    <p:sldId id="269" r:id="rId14"/>
    <p:sldId id="270" r:id="rId15"/>
    <p:sldId id="271" r:id="rId16"/>
    <p:sldId id="286" r:id="rId17"/>
    <p:sldId id="287" r:id="rId18"/>
    <p:sldId id="273" r:id="rId19"/>
    <p:sldId id="272" r:id="rId20"/>
    <p:sldId id="274" r:id="rId21"/>
    <p:sldId id="275" r:id="rId22"/>
    <p:sldId id="276" r:id="rId23"/>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26" roundtripDataSignature="AMtx7mhan1JJHXmjeDfBwkftk1Cd9CWZV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2222"/>
    <p:restoredTop sz="96327"/>
  </p:normalViewPr>
  <p:slideViewPr>
    <p:cSldViewPr snapToGrid="0" snapToObjects="1">
      <p:cViewPr varScale="1">
        <p:scale>
          <a:sx n="88" d="100"/>
          <a:sy n="88" d="100"/>
        </p:scale>
        <p:origin x="163"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customschemas.google.com/relationships/presentationmetadata" Target="meta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0" name="Google Shape;90;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5" name="Google Shape;165;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5" name="Google Shape;165;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571887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3" name="Google Shape;253;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7" name="Google Shape;267;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1" name="Google Shape;281;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5" name="Google Shape;295;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5" name="Google Shape;305;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2" name="Google Shape;262;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4" name="Google Shape;254;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0" name="Google Shape;270;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9" name="Google Shape;99;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8" name="Google Shape;278;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6" name="Google Shape;286;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119" name="Google Shape;119;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4" name="Google Shape;124;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 information provided is for educational purposes and is not intended as medical advice, or a substitute for the medical advice of a physician or other qualified health care professional. This is for  science and educational purposes only and cannot be used in any aspect for sales or marketing.  You should not use this information for diagnosing a health or fitness problem or disease.  You should always consult with a doctor or other health care professional for medical advice or information about diagnosis and treatment. This is Confidential. Do not distribute—for scientific educational purposes only.  </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8" name="Google Shape;128;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1" name="Google Shape;141;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8" name="Google Shape;148;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6" name="Google Shape;156;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6" name="Google Shape;156;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51251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Cím és tartalom" type="obj">
  <p:cSld name="OBJECT">
    <p:spTree>
      <p:nvGrpSpPr>
        <p:cNvPr id="1" name="Shape 15"/>
        <p:cNvGrpSpPr/>
        <p:nvPr/>
      </p:nvGrpSpPr>
      <p:grpSpPr>
        <a:xfrm>
          <a:off x="0" y="0"/>
          <a:ext cx="0" cy="0"/>
          <a:chOff x="0" y="0"/>
          <a:chExt cx="0" cy="0"/>
        </a:xfrm>
      </p:grpSpPr>
      <p:sp>
        <p:nvSpPr>
          <p:cNvPr id="16" name="Google Shape;16;p2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17" name="Google Shape;17;p2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18" name="Google Shape;18;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Függőleges cím és szöveg" type="vertTitleAndTx">
  <p:cSld name="VERTICAL_TITLE_AND_VERTICAL_TEXT">
    <p:spTree>
      <p:nvGrpSpPr>
        <p:cNvPr id="1" name="Shape 82"/>
        <p:cNvGrpSpPr/>
        <p:nvPr/>
      </p:nvGrpSpPr>
      <p:grpSpPr>
        <a:xfrm>
          <a:off x="0" y="0"/>
          <a:ext cx="0" cy="0"/>
          <a:chOff x="0" y="0"/>
          <a:chExt cx="0" cy="0"/>
        </a:xfrm>
      </p:grpSpPr>
      <p:sp>
        <p:nvSpPr>
          <p:cNvPr id="83" name="Google Shape;83;p34"/>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84" name="Google Shape;84;p34"/>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85" name="Google Shape;85;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 name="Google Shape;86;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7" name="Google Shape;87;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Kép képaláírással" type="picTx">
  <p:cSld name="PICTURE_WITH_CAPTION_TEXT">
    <p:spTree>
      <p:nvGrpSpPr>
        <p:cNvPr id="1" name="Shape 32"/>
        <p:cNvGrpSpPr/>
        <p:nvPr/>
      </p:nvGrpSpPr>
      <p:grpSpPr>
        <a:xfrm>
          <a:off x="0" y="0"/>
          <a:ext cx="0" cy="0"/>
          <a:chOff x="0" y="0"/>
          <a:chExt cx="0" cy="0"/>
        </a:xfrm>
      </p:grpSpPr>
      <p:sp>
        <p:nvSpPr>
          <p:cNvPr id="33" name="Google Shape;33;p2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34" name="Google Shape;34;p26"/>
          <p:cNvSpPr>
            <a:spLocks noGrp="1"/>
          </p:cNvSpPr>
          <p:nvPr>
            <p:ph type="pic" idx="2"/>
          </p:nvPr>
        </p:nvSpPr>
        <p:spPr>
          <a:xfrm>
            <a:off x="5183188" y="987425"/>
            <a:ext cx="6172200" cy="4873625"/>
          </a:xfrm>
          <a:prstGeom prst="rect">
            <a:avLst/>
          </a:prstGeom>
          <a:noFill/>
          <a:ln>
            <a:noFill/>
          </a:ln>
        </p:spPr>
      </p:sp>
      <p:sp>
        <p:nvSpPr>
          <p:cNvPr id="35" name="Google Shape;35;p26"/>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pPr lvl="0"/>
            <a:r>
              <a:rPr lang="en-US"/>
              <a:t>Click to edit Master text styles</a:t>
            </a:r>
          </a:p>
        </p:txBody>
      </p:sp>
      <p:sp>
        <p:nvSpPr>
          <p:cNvPr id="36" name="Google Shape;36;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ímdia" type="title">
  <p:cSld name="TITLE">
    <p:spTree>
      <p:nvGrpSpPr>
        <p:cNvPr id="1" name="Shape 39"/>
        <p:cNvGrpSpPr/>
        <p:nvPr/>
      </p:nvGrpSpPr>
      <p:grpSpPr>
        <a:xfrm>
          <a:off x="0" y="0"/>
          <a:ext cx="0" cy="0"/>
          <a:chOff x="0" y="0"/>
          <a:chExt cx="0" cy="0"/>
        </a:xfrm>
      </p:grpSpPr>
      <p:sp>
        <p:nvSpPr>
          <p:cNvPr id="40" name="Google Shape;40;p27"/>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41" name="Google Shape;41;p27"/>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r>
              <a:rPr lang="en-US"/>
              <a:t>Click to edit Master subtitle style</a:t>
            </a:r>
            <a:endParaRPr/>
          </a:p>
        </p:txBody>
      </p:sp>
      <p:sp>
        <p:nvSpPr>
          <p:cNvPr id="42" name="Google Shape;42;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zakaszfejléc" type="secHead">
  <p:cSld name="SECTION_HEADER">
    <p:spTree>
      <p:nvGrpSpPr>
        <p:cNvPr id="1" name="Shape 45"/>
        <p:cNvGrpSpPr/>
        <p:nvPr/>
      </p:nvGrpSpPr>
      <p:grpSpPr>
        <a:xfrm>
          <a:off x="0" y="0"/>
          <a:ext cx="0" cy="0"/>
          <a:chOff x="0" y="0"/>
          <a:chExt cx="0" cy="0"/>
        </a:xfrm>
      </p:grpSpPr>
      <p:sp>
        <p:nvSpPr>
          <p:cNvPr id="46" name="Google Shape;46;p28"/>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47" name="Google Shape;47;p28"/>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pPr lvl="0"/>
            <a:r>
              <a:rPr lang="en-US"/>
              <a:t>Click to edit Master text styles</a:t>
            </a:r>
          </a:p>
        </p:txBody>
      </p:sp>
      <p:sp>
        <p:nvSpPr>
          <p:cNvPr id="48" name="Google Shape;48;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 name="Google Shape;50;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Összehasonlítás" type="twoTxTwoObj">
  <p:cSld name="TWO_OBJECTS_WITH_TEXT">
    <p:spTree>
      <p:nvGrpSpPr>
        <p:cNvPr id="1" name="Shape 51"/>
        <p:cNvGrpSpPr/>
        <p:nvPr/>
      </p:nvGrpSpPr>
      <p:grpSpPr>
        <a:xfrm>
          <a:off x="0" y="0"/>
          <a:ext cx="0" cy="0"/>
          <a:chOff x="0" y="0"/>
          <a:chExt cx="0" cy="0"/>
        </a:xfrm>
      </p:grpSpPr>
      <p:sp>
        <p:nvSpPr>
          <p:cNvPr id="52" name="Google Shape;52;p29"/>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53" name="Google Shape;53;p29"/>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pPr lvl="0"/>
            <a:r>
              <a:rPr lang="en-US"/>
              <a:t>Click to edit Master text styles</a:t>
            </a:r>
          </a:p>
        </p:txBody>
      </p:sp>
      <p:sp>
        <p:nvSpPr>
          <p:cNvPr id="54" name="Google Shape;54;p29"/>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55" name="Google Shape;55;p29"/>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pPr lvl="0"/>
            <a:r>
              <a:rPr lang="en-US"/>
              <a:t>Click to edit Master text styles</a:t>
            </a:r>
          </a:p>
        </p:txBody>
      </p:sp>
      <p:sp>
        <p:nvSpPr>
          <p:cNvPr id="56" name="Google Shape;56;p29"/>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57" name="Google Shape;57;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 name="Google Shape;58;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sak cím" type="titleOnly">
  <p:cSld name="TITLE_ONLY">
    <p:spTree>
      <p:nvGrpSpPr>
        <p:cNvPr id="1" name="Shape 60"/>
        <p:cNvGrpSpPr/>
        <p:nvPr/>
      </p:nvGrpSpPr>
      <p:grpSpPr>
        <a:xfrm>
          <a:off x="0" y="0"/>
          <a:ext cx="0" cy="0"/>
          <a:chOff x="0" y="0"/>
          <a:chExt cx="0" cy="0"/>
        </a:xfrm>
      </p:grpSpPr>
      <p:sp>
        <p:nvSpPr>
          <p:cNvPr id="61" name="Google Shape;61;p3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62" name="Google Shape;62;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Üres" type="blank">
  <p:cSld name="Blank">
    <p:spTree>
      <p:nvGrpSpPr>
        <p:cNvPr id="1" name="Shape 65"/>
        <p:cNvGrpSpPr/>
        <p:nvPr/>
      </p:nvGrpSpPr>
      <p:grpSpPr>
        <a:xfrm>
          <a:off x="0" y="0"/>
          <a:ext cx="0" cy="0"/>
          <a:chOff x="0" y="0"/>
          <a:chExt cx="0" cy="0"/>
        </a:xfrm>
      </p:grpSpPr>
      <p:sp>
        <p:nvSpPr>
          <p:cNvPr id="66" name="Google Shape;66;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8" name="Google Shape;68;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artalomrész képaláírással" type="objTx">
  <p:cSld name="OBJECT_WITH_CAPTION_TEXT">
    <p:spTree>
      <p:nvGrpSpPr>
        <p:cNvPr id="1" name="Shape 69"/>
        <p:cNvGrpSpPr/>
        <p:nvPr/>
      </p:nvGrpSpPr>
      <p:grpSpPr>
        <a:xfrm>
          <a:off x="0" y="0"/>
          <a:ext cx="0" cy="0"/>
          <a:chOff x="0" y="0"/>
          <a:chExt cx="0" cy="0"/>
        </a:xfrm>
      </p:grpSpPr>
      <p:sp>
        <p:nvSpPr>
          <p:cNvPr id="70" name="Google Shape;70;p3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71" name="Google Shape;71;p32"/>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pPr lvl="0"/>
            <a:r>
              <a:rPr lang="en-US"/>
              <a:t>Click to edit Master text styles</a:t>
            </a:r>
          </a:p>
        </p:txBody>
      </p:sp>
      <p:sp>
        <p:nvSpPr>
          <p:cNvPr id="72" name="Google Shape;72;p32"/>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pPr lvl="0"/>
            <a:r>
              <a:rPr lang="en-US"/>
              <a:t>Click to edit Master text styles</a:t>
            </a:r>
          </a:p>
        </p:txBody>
      </p:sp>
      <p:sp>
        <p:nvSpPr>
          <p:cNvPr id="73" name="Google Shape;73;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 name="Google Shape;75;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ím és függőleges szöveg" type="vertTx">
  <p:cSld name="VERTICAL_TEXT">
    <p:spTree>
      <p:nvGrpSpPr>
        <p:cNvPr id="1" name="Shape 76"/>
        <p:cNvGrpSpPr/>
        <p:nvPr/>
      </p:nvGrpSpPr>
      <p:grpSpPr>
        <a:xfrm>
          <a:off x="0" y="0"/>
          <a:ext cx="0" cy="0"/>
          <a:chOff x="0" y="0"/>
          <a:chExt cx="0" cy="0"/>
        </a:xfrm>
      </p:grpSpPr>
      <p:sp>
        <p:nvSpPr>
          <p:cNvPr id="77" name="Google Shape;77;p3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78" name="Google Shape;78;p33"/>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79" name="Google Shape;79;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1" name="Google Shape;81;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Lst>
  <p:hf sldNum="0"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hyperlink" Target="https://pubmed.ncbi.nlm.nih.gov/31701424/" TargetMode="External"/><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3" Type="http://schemas.openxmlformats.org/officeDocument/2006/relationships/hyperlink" Target="https://pubmed.ncbi.nlm.nih.gov/17541266/" TargetMode="External"/><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hyperlink" Target="https://www.ncbi.nlm.nih.gov/pmc/articles/PMC3921055/" TargetMode="External"/><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hyperlink" Target="https://my.clevelandclinic.org/health/diseases/12120-hypothyroidism" TargetMode="External"/><Relationship Id="rId7" Type="http://schemas.openxmlformats.org/officeDocument/2006/relationships/image" Target="../media/image10.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hyperlink" Target="https://www.ncbi.nlm.nih.gov/pmc/articles/PMC3921055/" TargetMode="External"/><Relationship Id="rId5" Type="http://schemas.openxmlformats.org/officeDocument/2006/relationships/hyperlink" Target="https://pubmed.ncbi.nlm.nih.gov/17541266/" TargetMode="External"/><Relationship Id="rId4" Type="http://schemas.openxmlformats.org/officeDocument/2006/relationships/hyperlink" Target="https://pubmed.ncbi.nlm.nih.gov/31701424/"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1"/>
          <p:cNvSpPr/>
          <p:nvPr/>
        </p:nvSpPr>
        <p:spPr>
          <a:xfrm>
            <a:off x="0" y="8697"/>
            <a:ext cx="12192000" cy="6858000"/>
          </a:xfrm>
          <a:prstGeom prst="rect">
            <a:avLst/>
          </a:prstGeom>
          <a:solidFill>
            <a:srgbClr val="FFFFFF"/>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93" name="Google Shape;93;p1"/>
          <p:cNvSpPr/>
          <p:nvPr/>
        </p:nvSpPr>
        <p:spPr>
          <a:xfrm rot="5400000" flipH="1">
            <a:off x="-1417539" y="1417538"/>
            <a:ext cx="6875819" cy="4040745"/>
          </a:xfrm>
          <a:prstGeom prst="rect">
            <a:avLst/>
          </a:prstGeom>
          <a:gradFill>
            <a:gsLst>
              <a:gs pos="0">
                <a:srgbClr val="000000"/>
              </a:gs>
              <a:gs pos="100000">
                <a:srgbClr val="2F5597"/>
              </a:gs>
            </a:gsLst>
            <a:lin ang="18600000" scaled="0"/>
          </a:gra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94" name="Google Shape;94;p1"/>
          <p:cNvSpPr/>
          <p:nvPr/>
        </p:nvSpPr>
        <p:spPr>
          <a:xfrm rot="-5400000">
            <a:off x="-158496" y="2660472"/>
            <a:ext cx="4355595" cy="4038605"/>
          </a:xfrm>
          <a:prstGeom prst="rect">
            <a:avLst/>
          </a:prstGeom>
          <a:gradFill>
            <a:gsLst>
              <a:gs pos="0">
                <a:srgbClr val="4472C4">
                  <a:alpha val="49803"/>
                </a:srgbClr>
              </a:gs>
              <a:gs pos="100000">
                <a:srgbClr val="203864">
                  <a:alpha val="0"/>
                </a:srgbClr>
              </a:gs>
            </a:gsLst>
            <a:lin ang="11400000" scaled="0"/>
          </a:gra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95" name="Google Shape;95;p1"/>
          <p:cNvSpPr/>
          <p:nvPr/>
        </p:nvSpPr>
        <p:spPr>
          <a:xfrm rot="-5400000" flipH="1">
            <a:off x="-1180883" y="1638085"/>
            <a:ext cx="6857574" cy="3581402"/>
          </a:xfrm>
          <a:prstGeom prst="rect">
            <a:avLst/>
          </a:prstGeom>
          <a:gradFill>
            <a:gsLst>
              <a:gs pos="0">
                <a:srgbClr val="000000">
                  <a:alpha val="58823"/>
                </a:srgbClr>
              </a:gs>
              <a:gs pos="69000">
                <a:srgbClr val="4472C4">
                  <a:alpha val="0"/>
                </a:srgbClr>
              </a:gs>
              <a:gs pos="100000">
                <a:srgbClr val="4472C4">
                  <a:alpha val="0"/>
                </a:srgbClr>
              </a:gs>
            </a:gsLst>
            <a:lin ang="13200000" scaled="0"/>
          </a:gra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96" name="Google Shape;96;p1"/>
          <p:cNvSpPr/>
          <p:nvPr/>
        </p:nvSpPr>
        <p:spPr>
          <a:xfrm rot="6097846">
            <a:off x="-384850" y="1189807"/>
            <a:ext cx="4808303" cy="4088667"/>
          </a:xfrm>
          <a:custGeom>
            <a:avLst/>
            <a:gdLst/>
            <a:ahLst/>
            <a:cxnLst/>
            <a:rect l="l" t="t" r="r" b="b"/>
            <a:pathLst>
              <a:path w="21600" h="21600" extrusionOk="0">
                <a:moveTo>
                  <a:pt x="219" y="15261"/>
                </a:moveTo>
                <a:cubicBezTo>
                  <a:pt x="76" y="14434"/>
                  <a:pt x="0" y="13578"/>
                  <a:pt x="0" y="12701"/>
                </a:cubicBezTo>
                <a:cubicBezTo>
                  <a:pt x="0" y="5686"/>
                  <a:pt x="4835" y="0"/>
                  <a:pt x="10800" y="0"/>
                </a:cubicBezTo>
                <a:cubicBezTo>
                  <a:pt x="16765" y="0"/>
                  <a:pt x="21600" y="5686"/>
                  <a:pt x="21600" y="12701"/>
                </a:cubicBezTo>
                <a:cubicBezTo>
                  <a:pt x="21600" y="14016"/>
                  <a:pt x="21430" y="15285"/>
                  <a:pt x="21114" y="16478"/>
                </a:cubicBezTo>
                <a:lnTo>
                  <a:pt x="20858" y="17302"/>
                </a:lnTo>
                <a:lnTo>
                  <a:pt x="3100" y="21600"/>
                </a:lnTo>
                <a:lnTo>
                  <a:pt x="2466" y="20780"/>
                </a:lnTo>
                <a:cubicBezTo>
                  <a:pt x="1366" y="19212"/>
                  <a:pt x="579" y="17328"/>
                  <a:pt x="219" y="15261"/>
                </a:cubicBezTo>
                <a:close/>
              </a:path>
            </a:pathLst>
          </a:custGeom>
          <a:gradFill>
            <a:gsLst>
              <a:gs pos="0">
                <a:srgbClr val="8FAADC">
                  <a:alpha val="0"/>
                </a:srgbClr>
              </a:gs>
              <a:gs pos="39000">
                <a:srgbClr val="8FAADC">
                  <a:alpha val="0"/>
                </a:srgbClr>
              </a:gs>
              <a:gs pos="100000">
                <a:srgbClr val="2F5597">
                  <a:alpha val="25882"/>
                </a:srgbClr>
              </a:gs>
            </a:gsLst>
            <a:lin ang="18600000" scaled="0"/>
          </a:gra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97" name="Google Shape;97;p1"/>
          <p:cNvSpPr txBox="1">
            <a:spLocks noGrp="1"/>
          </p:cNvSpPr>
          <p:nvPr>
            <p:ph type="title"/>
          </p:nvPr>
        </p:nvSpPr>
        <p:spPr>
          <a:xfrm>
            <a:off x="330019" y="856926"/>
            <a:ext cx="3378563" cy="3071907"/>
          </a:xfrm>
          <a:prstGeom prst="rect">
            <a:avLst/>
          </a:prstGeom>
          <a:noFill/>
          <a:ln>
            <a:noFill/>
          </a:ln>
        </p:spPr>
        <p:txBody>
          <a:bodyPr spcFirstLastPara="1" wrap="square" lIns="91425" tIns="45700" rIns="91425" bIns="45700" anchor="t" anchorCtr="0">
            <a:normAutofit fontScale="90000"/>
          </a:bodyPr>
          <a:lstStyle/>
          <a:p>
            <a:pPr marL="0" lvl="0" indent="0" algn="ctr" rtl="0">
              <a:lnSpc>
                <a:spcPct val="90000"/>
              </a:lnSpc>
              <a:spcBef>
                <a:spcPts val="0"/>
              </a:spcBef>
              <a:spcAft>
                <a:spcPts val="0"/>
              </a:spcAft>
              <a:buClr>
                <a:srgbClr val="FFFFFF"/>
              </a:buClr>
              <a:buSzPts val="3100"/>
              <a:buFont typeface="Calibri"/>
              <a:buNone/>
            </a:pPr>
            <a:r>
              <a:rPr lang="en-US" dirty="0">
                <a:latin typeface="Calibri"/>
                <a:ea typeface="Calibri"/>
                <a:cs typeface="Calibri"/>
                <a:sym typeface="Calibri"/>
              </a:rPr>
              <a:t/>
            </a:r>
            <a:br>
              <a:rPr lang="en-US" dirty="0">
                <a:latin typeface="Calibri"/>
                <a:ea typeface="Calibri"/>
                <a:cs typeface="Calibri"/>
                <a:sym typeface="Calibri"/>
              </a:rPr>
            </a:br>
            <a:r>
              <a:rPr lang="en-US" dirty="0">
                <a:latin typeface="Calibri"/>
                <a:ea typeface="Calibri"/>
                <a:cs typeface="Calibri"/>
                <a:sym typeface="Calibri"/>
              </a:rPr>
              <a:t/>
            </a:r>
            <a:br>
              <a:rPr lang="en-US" dirty="0">
                <a:latin typeface="Calibri"/>
                <a:ea typeface="Calibri"/>
                <a:cs typeface="Calibri"/>
                <a:sym typeface="Calibri"/>
              </a:rPr>
            </a:br>
            <a:r>
              <a:rPr lang="en-US" dirty="0">
                <a:latin typeface="Calibri"/>
                <a:ea typeface="Calibri"/>
                <a:cs typeface="Calibri"/>
                <a:sym typeface="Calibri"/>
              </a:rPr>
              <a:t/>
            </a:r>
            <a:br>
              <a:rPr lang="en-US" dirty="0">
                <a:latin typeface="Calibri"/>
                <a:ea typeface="Calibri"/>
                <a:cs typeface="Calibri"/>
                <a:sym typeface="Calibri"/>
              </a:rPr>
            </a:br>
            <a:r>
              <a:rPr lang="en-US" b="1" dirty="0">
                <a:solidFill>
                  <a:schemeClr val="bg1"/>
                </a:solidFill>
                <a:latin typeface="Times New Roman" panose="02020603050405020304" pitchFamily="18" charset="0"/>
                <a:cs typeface="Times New Roman" panose="02020603050405020304" pitchFamily="18" charset="0"/>
                <a:sym typeface="Calibri"/>
              </a:rPr>
              <a:t>We will get started shortly.</a:t>
            </a:r>
            <a:endParaRPr dirty="0">
              <a:solidFill>
                <a:schemeClr val="bg1"/>
              </a:solidFill>
              <a:latin typeface="Times New Roman" panose="02020603050405020304" pitchFamily="18" charset="0"/>
              <a:cs typeface="Times New Roman" panose="02020603050405020304" pitchFamily="18" charset="0"/>
            </a:endParaRPr>
          </a:p>
        </p:txBody>
      </p:sp>
      <p:pic>
        <p:nvPicPr>
          <p:cNvPr id="98" name="Google Shape;98;p1" descr="Picture 4"/>
          <p:cNvPicPr preferRelativeResize="0"/>
          <p:nvPr/>
        </p:nvPicPr>
        <p:blipFill rotWithShape="1">
          <a:blip r:embed="rId3">
            <a:alphaModFix/>
          </a:blip>
          <a:srcRect/>
          <a:stretch/>
        </p:blipFill>
        <p:spPr>
          <a:xfrm>
            <a:off x="5168319" y="467208"/>
            <a:ext cx="5893966" cy="592358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9"/>
          <p:cNvSpPr txBox="1">
            <a:spLocks noGrp="1"/>
          </p:cNvSpPr>
          <p:nvPr>
            <p:ph type="title"/>
          </p:nvPr>
        </p:nvSpPr>
        <p:spPr>
          <a:xfrm>
            <a:off x="311257" y="92573"/>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000"/>
              <a:buFont typeface="Calibri"/>
              <a:buNone/>
            </a:pPr>
            <a:r>
              <a:rPr lang="en-US" sz="4000" b="1" dirty="0">
                <a:latin typeface="Times New Roman" panose="02020603050405020304" pitchFamily="18" charset="0"/>
                <a:cs typeface="Times New Roman" panose="02020603050405020304" pitchFamily="18" charset="0"/>
              </a:rPr>
              <a:t>SYMPTOMS</a:t>
            </a:r>
            <a:endParaRPr dirty="0">
              <a:latin typeface="Times New Roman" panose="02020603050405020304" pitchFamily="18" charset="0"/>
              <a:cs typeface="Times New Roman" panose="02020603050405020304" pitchFamily="18" charset="0"/>
            </a:endParaRPr>
          </a:p>
        </p:txBody>
      </p:sp>
      <p:sp>
        <p:nvSpPr>
          <p:cNvPr id="168" name="Google Shape;168;p9"/>
          <p:cNvSpPr txBox="1">
            <a:spLocks noGrp="1"/>
          </p:cNvSpPr>
          <p:nvPr>
            <p:ph type="body" idx="1"/>
          </p:nvPr>
        </p:nvSpPr>
        <p:spPr>
          <a:xfrm>
            <a:off x="311257" y="1402622"/>
            <a:ext cx="7096933" cy="485240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2000"/>
              <a:buNone/>
            </a:pPr>
            <a:r>
              <a:rPr lang="en-US" sz="1900" dirty="0">
                <a:latin typeface="Times New Roman" panose="02020603050405020304" pitchFamily="18" charset="0"/>
                <a:cs typeface="Times New Roman" panose="02020603050405020304" pitchFamily="18" charset="0"/>
              </a:rPr>
              <a:t>The symptoms of hypothyroidism depend on the severity of the condition. Problems tend to develop slowly, often over several years. </a:t>
            </a:r>
          </a:p>
          <a:p>
            <a:pPr marL="0" lvl="0" indent="0" algn="l" rtl="0">
              <a:lnSpc>
                <a:spcPct val="100000"/>
              </a:lnSpc>
              <a:spcBef>
                <a:spcPts val="0"/>
              </a:spcBef>
              <a:spcAft>
                <a:spcPts val="0"/>
              </a:spcAft>
              <a:buClr>
                <a:schemeClr val="dk1"/>
              </a:buClr>
              <a:buSzPts val="2000"/>
              <a:buNone/>
            </a:pPr>
            <a:r>
              <a:rPr lang="en-US" sz="1900" dirty="0">
                <a:latin typeface="Times New Roman" panose="02020603050405020304" pitchFamily="18" charset="0"/>
                <a:cs typeface="Times New Roman" panose="02020603050405020304" pitchFamily="18" charset="0"/>
              </a:rPr>
              <a:t>At first, you may barely notice the symptoms of hypothyroidism, such as fatigue and weight gain. Or you may think they are just part of getting older. But as your metabolism continues to slow, you may develop more-obvious problems. </a:t>
            </a:r>
            <a:endParaRPr lang="en-US" sz="2000" dirty="0">
              <a:latin typeface="Times New Roman" panose="02020603050405020304" pitchFamily="18" charset="0"/>
              <a:cs typeface="Times New Roman" panose="02020603050405020304" pitchFamily="18" charset="0"/>
            </a:endParaRPr>
          </a:p>
          <a:p>
            <a:pPr marL="0" lvl="0" indent="0" algn="l" rtl="0">
              <a:lnSpc>
                <a:spcPct val="100000"/>
              </a:lnSpc>
              <a:spcBef>
                <a:spcPts val="0"/>
              </a:spcBef>
              <a:spcAft>
                <a:spcPts val="0"/>
              </a:spcAft>
              <a:buClr>
                <a:schemeClr val="dk1"/>
              </a:buClr>
              <a:buSzPts val="2000"/>
              <a:buNone/>
            </a:pPr>
            <a:r>
              <a:rPr lang="en-US" sz="1800" dirty="0">
                <a:latin typeface="Times New Roman" panose="02020603050405020304" pitchFamily="18" charset="0"/>
                <a:cs typeface="Times New Roman" panose="02020603050405020304" pitchFamily="18" charset="0"/>
              </a:rPr>
              <a:t>Hypothyroidism symptoms may include:         </a:t>
            </a:r>
          </a:p>
          <a:p>
            <a:pPr indent="-457200">
              <a:lnSpc>
                <a:spcPct val="100000"/>
              </a:lnSpc>
              <a:spcBef>
                <a:spcPts val="0"/>
              </a:spcBef>
              <a:buSzPts val="2000"/>
            </a:pPr>
            <a:r>
              <a:rPr lang="en-US" sz="1800" dirty="0">
                <a:latin typeface="Times New Roman" panose="02020603050405020304" pitchFamily="18" charset="0"/>
                <a:cs typeface="Times New Roman" panose="02020603050405020304" pitchFamily="18" charset="0"/>
              </a:rPr>
              <a:t>Tiredness</a:t>
            </a:r>
          </a:p>
          <a:p>
            <a:pPr indent="-457200">
              <a:lnSpc>
                <a:spcPct val="100000"/>
              </a:lnSpc>
              <a:spcBef>
                <a:spcPts val="0"/>
              </a:spcBef>
              <a:buSzPts val="2000"/>
            </a:pPr>
            <a:r>
              <a:rPr lang="en-US" sz="1800" dirty="0">
                <a:latin typeface="Times New Roman" panose="02020603050405020304" pitchFamily="18" charset="0"/>
                <a:cs typeface="Times New Roman" panose="02020603050405020304" pitchFamily="18" charset="0"/>
              </a:rPr>
              <a:t>More sensitivity to cold </a:t>
            </a:r>
          </a:p>
          <a:p>
            <a:pPr indent="-457200">
              <a:lnSpc>
                <a:spcPct val="100000"/>
              </a:lnSpc>
              <a:spcBef>
                <a:spcPts val="0"/>
              </a:spcBef>
              <a:buSzPts val="2000"/>
            </a:pPr>
            <a:r>
              <a:rPr lang="en-US" sz="1800" dirty="0">
                <a:latin typeface="Times New Roman" panose="02020603050405020304" pitchFamily="18" charset="0"/>
                <a:cs typeface="Times New Roman" panose="02020603050405020304" pitchFamily="18" charset="0"/>
              </a:rPr>
              <a:t>Constipation </a:t>
            </a:r>
          </a:p>
          <a:p>
            <a:pPr indent="-457200">
              <a:lnSpc>
                <a:spcPct val="100000"/>
              </a:lnSpc>
              <a:spcBef>
                <a:spcPts val="0"/>
              </a:spcBef>
              <a:buSzPts val="2000"/>
            </a:pPr>
            <a:r>
              <a:rPr lang="en-US" sz="1800" dirty="0">
                <a:latin typeface="Times New Roman" panose="02020603050405020304" pitchFamily="18" charset="0"/>
                <a:cs typeface="Times New Roman" panose="02020603050405020304" pitchFamily="18" charset="0"/>
              </a:rPr>
              <a:t>Dry skin, puffy face, coarse hair or skin </a:t>
            </a:r>
          </a:p>
          <a:p>
            <a:pPr indent="-457200">
              <a:lnSpc>
                <a:spcPct val="100000"/>
              </a:lnSpc>
              <a:spcBef>
                <a:spcPts val="0"/>
              </a:spcBef>
              <a:buSzPts val="2000"/>
            </a:pPr>
            <a:r>
              <a:rPr lang="en-US" sz="1800" dirty="0">
                <a:latin typeface="Times New Roman" panose="02020603050405020304" pitchFamily="18" charset="0"/>
                <a:cs typeface="Times New Roman" panose="02020603050405020304" pitchFamily="18" charset="0"/>
              </a:rPr>
              <a:t>Weight gain </a:t>
            </a:r>
          </a:p>
          <a:p>
            <a:pPr indent="-457200">
              <a:lnSpc>
                <a:spcPct val="100000"/>
              </a:lnSpc>
              <a:spcBef>
                <a:spcPts val="0"/>
              </a:spcBef>
              <a:buSzPts val="2000"/>
            </a:pPr>
            <a:r>
              <a:rPr lang="en-US" sz="1800" dirty="0">
                <a:latin typeface="Times New Roman" panose="02020603050405020304" pitchFamily="18" charset="0"/>
                <a:cs typeface="Times New Roman" panose="02020603050405020304" pitchFamily="18" charset="0"/>
              </a:rPr>
              <a:t>Muscle weakness, muscle aches, tenderness, and stiffness </a:t>
            </a:r>
          </a:p>
          <a:p>
            <a:pPr indent="-457200">
              <a:lnSpc>
                <a:spcPct val="100000"/>
              </a:lnSpc>
              <a:spcBef>
                <a:spcPts val="0"/>
              </a:spcBef>
              <a:buSzPts val="2000"/>
            </a:pPr>
            <a:r>
              <a:rPr lang="en-US" sz="1800" dirty="0">
                <a:latin typeface="Times New Roman" panose="02020603050405020304" pitchFamily="18" charset="0"/>
                <a:cs typeface="Times New Roman" panose="02020603050405020304" pitchFamily="18" charset="0"/>
              </a:rPr>
              <a:t>Thinning hair</a:t>
            </a:r>
          </a:p>
          <a:p>
            <a:pPr indent="-457200">
              <a:lnSpc>
                <a:spcPct val="100000"/>
              </a:lnSpc>
              <a:spcBef>
                <a:spcPts val="0"/>
              </a:spcBef>
              <a:buSzPts val="2000"/>
            </a:pPr>
            <a:r>
              <a:rPr lang="en-US" sz="1800" dirty="0">
                <a:latin typeface="Times New Roman" panose="02020603050405020304" pitchFamily="18" charset="0"/>
                <a:cs typeface="Times New Roman" panose="02020603050405020304" pitchFamily="18" charset="0"/>
              </a:rPr>
              <a:t>Depression </a:t>
            </a:r>
          </a:p>
          <a:p>
            <a:pPr indent="-457200">
              <a:lnSpc>
                <a:spcPct val="100000"/>
              </a:lnSpc>
              <a:spcBef>
                <a:spcPts val="0"/>
              </a:spcBef>
              <a:buSzPts val="2000"/>
            </a:pPr>
            <a:r>
              <a:rPr lang="en-US" sz="1800" dirty="0">
                <a:latin typeface="Times New Roman" panose="02020603050405020304" pitchFamily="18" charset="0"/>
                <a:cs typeface="Times New Roman" panose="02020603050405020304" pitchFamily="18" charset="0"/>
              </a:rPr>
              <a:t>Menstrual cycles that are heavier than usual </a:t>
            </a:r>
          </a:p>
          <a:p>
            <a:pPr indent="-457200">
              <a:lnSpc>
                <a:spcPct val="100000"/>
              </a:lnSpc>
              <a:spcBef>
                <a:spcPts val="0"/>
              </a:spcBef>
              <a:buSzPts val="2000"/>
            </a:pPr>
            <a:r>
              <a:rPr lang="en-US" sz="1800" dirty="0">
                <a:latin typeface="Times New Roman" panose="02020603050405020304" pitchFamily="18" charset="0"/>
                <a:cs typeface="Times New Roman" panose="02020603050405020304" pitchFamily="18" charset="0"/>
              </a:rPr>
              <a:t>Memory problems </a:t>
            </a:r>
          </a:p>
          <a:p>
            <a:pPr indent="-457200">
              <a:lnSpc>
                <a:spcPct val="100000"/>
              </a:lnSpc>
              <a:spcBef>
                <a:spcPts val="0"/>
              </a:spcBef>
              <a:buSzPts val="2000"/>
            </a:pPr>
            <a:endParaRPr lang="en-US" sz="1800" dirty="0">
              <a:latin typeface="Times New Roman" panose="02020603050405020304" pitchFamily="18" charset="0"/>
              <a:cs typeface="Times New Roman" panose="02020603050405020304" pitchFamily="18" charset="0"/>
            </a:endParaRPr>
          </a:p>
        </p:txBody>
      </p:sp>
      <p:sp>
        <p:nvSpPr>
          <p:cNvPr id="2" name="Google Shape;142;p6">
            <a:extLst>
              <a:ext uri="{FF2B5EF4-FFF2-40B4-BE49-F238E27FC236}">
                <a16:creationId xmlns:a16="http://schemas.microsoft.com/office/drawing/2014/main" id="{A7BC4FBF-66E2-DE76-85C1-6D5C61314C97}"/>
              </a:ext>
            </a:extLst>
          </p:cNvPr>
          <p:cNvSpPr/>
          <p:nvPr/>
        </p:nvSpPr>
        <p:spPr>
          <a:xfrm rot="10800000" flipH="1">
            <a:off x="0" y="6401227"/>
            <a:ext cx="12192000" cy="456773"/>
          </a:xfrm>
          <a:prstGeom prst="rect">
            <a:avLst/>
          </a:prstGeom>
          <a:gradFill>
            <a:gsLst>
              <a:gs pos="0">
                <a:schemeClr val="accent1"/>
              </a:gs>
              <a:gs pos="78000">
                <a:srgbClr val="000000"/>
              </a:gs>
              <a:gs pos="100000">
                <a:srgbClr val="000000"/>
              </a:gs>
            </a:gsLst>
            <a:lin ang="2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 name="TextBox 2">
            <a:extLst>
              <a:ext uri="{FF2B5EF4-FFF2-40B4-BE49-F238E27FC236}">
                <a16:creationId xmlns:a16="http://schemas.microsoft.com/office/drawing/2014/main" id="{11A1A183-6C23-F3FB-88A1-F57010FF54C6}"/>
              </a:ext>
            </a:extLst>
          </p:cNvPr>
          <p:cNvSpPr txBox="1"/>
          <p:nvPr/>
        </p:nvSpPr>
        <p:spPr>
          <a:xfrm>
            <a:off x="2784388" y="6511117"/>
            <a:ext cx="6623222" cy="338554"/>
          </a:xfrm>
          <a:prstGeom prst="rect">
            <a:avLst/>
          </a:prstGeom>
          <a:noFill/>
        </p:spPr>
        <p:txBody>
          <a:bodyPr wrap="square" rtlCol="0">
            <a:spAutoFit/>
          </a:bodyPr>
          <a:lstStyle/>
          <a:p>
            <a:r>
              <a:rPr lang="en-US" sz="1600" dirty="0">
                <a:solidFill>
                  <a:schemeClr val="accent4">
                    <a:lumMod val="40000"/>
                    <a:lumOff val="60000"/>
                  </a:schemeClr>
                </a:solidFill>
                <a:latin typeface="Times New Roman" panose="02020603050405020304" pitchFamily="18" charset="0"/>
                <a:cs typeface="Times New Roman" panose="02020603050405020304" pitchFamily="18" charset="0"/>
              </a:rPr>
              <a:t>International Science Nutrition Society – CURARE CAUSAM -- ISNS 2023 </a:t>
            </a:r>
          </a:p>
        </p:txBody>
      </p:sp>
      <p:pic>
        <p:nvPicPr>
          <p:cNvPr id="4098" name="Picture 2" descr="Hypothyroidism: Signs, Symptoms, and Complications">
            <a:extLst>
              <a:ext uri="{FF2B5EF4-FFF2-40B4-BE49-F238E27FC236}">
                <a16:creationId xmlns:a16="http://schemas.microsoft.com/office/drawing/2014/main" id="{51E0D6CB-58BC-F19C-42CE-F99A93C181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0068" y="8329"/>
            <a:ext cx="4261932" cy="639289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9"/>
          <p:cNvSpPr txBox="1">
            <a:spLocks noGrp="1"/>
          </p:cNvSpPr>
          <p:nvPr>
            <p:ph type="title"/>
          </p:nvPr>
        </p:nvSpPr>
        <p:spPr>
          <a:xfrm>
            <a:off x="152316" y="-195591"/>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000"/>
              <a:buFont typeface="Calibri"/>
              <a:buNone/>
            </a:pPr>
            <a:r>
              <a:rPr lang="en-US" sz="4000" b="1" dirty="0">
                <a:latin typeface="Times New Roman" panose="02020603050405020304" pitchFamily="18" charset="0"/>
                <a:cs typeface="Times New Roman" panose="02020603050405020304" pitchFamily="18" charset="0"/>
              </a:rPr>
              <a:t>Causes of Hypothyroidism </a:t>
            </a:r>
            <a:endParaRPr sz="4000" b="1" dirty="0">
              <a:latin typeface="Times New Roman" panose="02020603050405020304" pitchFamily="18" charset="0"/>
              <a:cs typeface="Times New Roman" panose="02020603050405020304" pitchFamily="18" charset="0"/>
            </a:endParaRPr>
          </a:p>
        </p:txBody>
      </p:sp>
      <p:sp>
        <p:nvSpPr>
          <p:cNvPr id="168" name="Google Shape;168;p9"/>
          <p:cNvSpPr txBox="1">
            <a:spLocks noGrp="1"/>
          </p:cNvSpPr>
          <p:nvPr>
            <p:ph type="body" idx="1"/>
          </p:nvPr>
        </p:nvSpPr>
        <p:spPr>
          <a:xfrm>
            <a:off x="152316" y="796813"/>
            <a:ext cx="7566991" cy="526437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2000"/>
              <a:buNone/>
            </a:pPr>
            <a:r>
              <a:rPr lang="en-US" sz="1800" dirty="0">
                <a:latin typeface="Times New Roman" panose="02020603050405020304" pitchFamily="18" charset="0"/>
                <a:cs typeface="Times New Roman" panose="02020603050405020304" pitchFamily="18" charset="0"/>
              </a:rPr>
              <a:t>Hypothyroidism can have a primary cause or a secondary cause. </a:t>
            </a:r>
          </a:p>
          <a:p>
            <a:pPr marL="800100" lvl="1">
              <a:lnSpc>
                <a:spcPct val="100000"/>
              </a:lnSpc>
              <a:spcBef>
                <a:spcPts val="0"/>
              </a:spcBef>
              <a:buSzPts val="2000"/>
            </a:pPr>
            <a:r>
              <a:rPr lang="en-US" sz="1800" dirty="0">
                <a:latin typeface="Times New Roman" panose="02020603050405020304" pitchFamily="18" charset="0"/>
                <a:cs typeface="Times New Roman" panose="02020603050405020304" pitchFamily="18" charset="0"/>
              </a:rPr>
              <a:t>A primary cause is a condition that directly impacts the thyroid and causes it to create low levels of thyroid hormones.</a:t>
            </a:r>
          </a:p>
          <a:p>
            <a:pPr marL="800100" lvl="1">
              <a:lnSpc>
                <a:spcPct val="100000"/>
              </a:lnSpc>
              <a:spcBef>
                <a:spcPts val="0"/>
              </a:spcBef>
              <a:buSzPts val="2000"/>
            </a:pPr>
            <a:r>
              <a:rPr lang="en-US" sz="1800" dirty="0">
                <a:latin typeface="Times New Roman" panose="02020603050405020304" pitchFamily="18" charset="0"/>
                <a:cs typeface="Times New Roman" panose="02020603050405020304" pitchFamily="18" charset="0"/>
              </a:rPr>
              <a:t> A secondary cause is something that causes the pituitary gland to fail, which means it can’t send thyroid stimulating hormone (TSH) to the thyroid to balance out the thyroid hormones. </a:t>
            </a:r>
          </a:p>
          <a:p>
            <a:pPr marL="0" indent="0">
              <a:lnSpc>
                <a:spcPct val="100000"/>
              </a:lnSpc>
              <a:spcBef>
                <a:spcPts val="0"/>
              </a:spcBef>
              <a:buSzPts val="2000"/>
              <a:buNone/>
            </a:pPr>
            <a:r>
              <a:rPr lang="en-US" sz="1800" dirty="0">
                <a:latin typeface="Times New Roman" panose="02020603050405020304" pitchFamily="18" charset="0"/>
                <a:cs typeface="Times New Roman" panose="02020603050405020304" pitchFamily="18" charset="0"/>
              </a:rPr>
              <a:t>Primary causes of hypothyroidism are much more common. The most common of these primary causes is an autoimmune condition called Hashimoto’s disease. </a:t>
            </a:r>
          </a:p>
          <a:p>
            <a:pPr marL="800100" lvl="1">
              <a:lnSpc>
                <a:spcPct val="100000"/>
              </a:lnSpc>
              <a:spcBef>
                <a:spcPts val="0"/>
              </a:spcBef>
              <a:buSzPts val="2000"/>
            </a:pPr>
            <a:r>
              <a:rPr lang="en-US" sz="1800" dirty="0">
                <a:latin typeface="Times New Roman" panose="02020603050405020304" pitchFamily="18" charset="0"/>
                <a:cs typeface="Times New Roman" panose="02020603050405020304" pitchFamily="18" charset="0"/>
              </a:rPr>
              <a:t>Also called Hashimoto’s thyroiditis or chronic lymphocytic thyroiditis, this condition is hereditary. </a:t>
            </a:r>
          </a:p>
          <a:p>
            <a:pPr marL="0" indent="0">
              <a:lnSpc>
                <a:spcPct val="100000"/>
              </a:lnSpc>
              <a:spcBef>
                <a:spcPts val="0"/>
              </a:spcBef>
              <a:buSzPts val="2000"/>
              <a:buNone/>
            </a:pPr>
            <a:r>
              <a:rPr lang="en-US" sz="1800" dirty="0">
                <a:latin typeface="Times New Roman" panose="02020603050405020304" pitchFamily="18" charset="0"/>
                <a:cs typeface="Times New Roman" panose="02020603050405020304" pitchFamily="18" charset="0"/>
              </a:rPr>
              <a:t>In Hashimoto’s disease, the body’s immune system attacks and damages the thyroid. This prevents the thyroid from making and releasing enough thyroid hormone. </a:t>
            </a:r>
          </a:p>
          <a:p>
            <a:pPr marL="0" indent="0">
              <a:lnSpc>
                <a:spcPct val="100000"/>
              </a:lnSpc>
              <a:spcBef>
                <a:spcPts val="0"/>
              </a:spcBef>
              <a:buSzPts val="2000"/>
              <a:buNone/>
            </a:pPr>
            <a:r>
              <a:rPr lang="en-US" sz="1800" dirty="0">
                <a:latin typeface="Times New Roman" panose="02020603050405020304" pitchFamily="18" charset="0"/>
                <a:cs typeface="Times New Roman" panose="02020603050405020304" pitchFamily="18" charset="0"/>
              </a:rPr>
              <a:t>Other primary causes of hypothyroidism can include: </a:t>
            </a:r>
          </a:p>
          <a:p>
            <a:pPr marL="800100" lvl="1">
              <a:lnSpc>
                <a:spcPct val="100000"/>
              </a:lnSpc>
              <a:spcBef>
                <a:spcPts val="0"/>
              </a:spcBef>
              <a:buSzPts val="2000"/>
            </a:pPr>
            <a:r>
              <a:rPr lang="en-US" sz="1800" dirty="0">
                <a:latin typeface="Times New Roman" panose="02020603050405020304" pitchFamily="18" charset="0"/>
                <a:cs typeface="Times New Roman" panose="02020603050405020304" pitchFamily="18" charset="0"/>
              </a:rPr>
              <a:t>Thyroiditis (inflammation of the thyroid) </a:t>
            </a:r>
          </a:p>
          <a:p>
            <a:pPr marL="800100" lvl="1">
              <a:lnSpc>
                <a:spcPct val="100000"/>
              </a:lnSpc>
              <a:spcBef>
                <a:spcPts val="0"/>
              </a:spcBef>
              <a:buSzPts val="2000"/>
            </a:pPr>
            <a:r>
              <a:rPr lang="en-US" sz="1800" dirty="0">
                <a:latin typeface="Times New Roman" panose="02020603050405020304" pitchFamily="18" charset="0"/>
                <a:cs typeface="Times New Roman" panose="02020603050405020304" pitchFamily="18" charset="0"/>
              </a:rPr>
              <a:t>Treatment of hyperthyroidism (radiation and surgical removal of the thyroid) </a:t>
            </a:r>
          </a:p>
          <a:p>
            <a:pPr marL="800100" lvl="1">
              <a:lnSpc>
                <a:spcPct val="100000"/>
              </a:lnSpc>
              <a:spcBef>
                <a:spcPts val="0"/>
              </a:spcBef>
              <a:buSzPts val="2000"/>
            </a:pPr>
            <a:r>
              <a:rPr lang="en-US" sz="1800" dirty="0">
                <a:latin typeface="Times New Roman" panose="02020603050405020304" pitchFamily="18" charset="0"/>
                <a:cs typeface="Times New Roman" panose="02020603050405020304" pitchFamily="18" charset="0"/>
              </a:rPr>
              <a:t>Iodine deficiency (not having enough iodine - a mineral the thyroid uses to make hormones </a:t>
            </a:r>
          </a:p>
          <a:p>
            <a:pPr marL="800100" lvl="1">
              <a:lnSpc>
                <a:spcPct val="100000"/>
              </a:lnSpc>
              <a:spcBef>
                <a:spcPts val="0"/>
              </a:spcBef>
              <a:buSzPts val="2000"/>
            </a:pPr>
            <a:r>
              <a:rPr lang="en-US" sz="1800" dirty="0">
                <a:latin typeface="Times New Roman" panose="02020603050405020304" pitchFamily="18" charset="0"/>
                <a:cs typeface="Times New Roman" panose="02020603050405020304" pitchFamily="18" charset="0"/>
              </a:rPr>
              <a:t>Hereditary conditions </a:t>
            </a:r>
            <a:r>
              <a:rPr lang="en-US" sz="1500" dirty="0"/>
              <a:t/>
            </a:r>
            <a:br>
              <a:rPr lang="en-US" sz="1500" dirty="0"/>
            </a:br>
            <a:endParaRPr lang="en-US" sz="1500" dirty="0"/>
          </a:p>
          <a:p>
            <a:pPr marL="0" indent="0">
              <a:lnSpc>
                <a:spcPct val="100000"/>
              </a:lnSpc>
              <a:spcBef>
                <a:spcPts val="0"/>
              </a:spcBef>
              <a:buSzPts val="2000"/>
              <a:buNone/>
            </a:pPr>
            <a:endParaRPr lang="en-US" sz="1900" dirty="0"/>
          </a:p>
          <a:p>
            <a:pPr marL="0" indent="0">
              <a:lnSpc>
                <a:spcPct val="100000"/>
              </a:lnSpc>
              <a:spcBef>
                <a:spcPts val="0"/>
              </a:spcBef>
              <a:buSzPts val="2000"/>
              <a:buNone/>
            </a:pPr>
            <a:endParaRPr lang="en-US" sz="1900" dirty="0"/>
          </a:p>
        </p:txBody>
      </p:sp>
      <p:sp>
        <p:nvSpPr>
          <p:cNvPr id="2" name="Google Shape;142;p6">
            <a:extLst>
              <a:ext uri="{FF2B5EF4-FFF2-40B4-BE49-F238E27FC236}">
                <a16:creationId xmlns:a16="http://schemas.microsoft.com/office/drawing/2014/main" id="{A7BC4FBF-66E2-DE76-85C1-6D5C61314C97}"/>
              </a:ext>
            </a:extLst>
          </p:cNvPr>
          <p:cNvSpPr/>
          <p:nvPr/>
        </p:nvSpPr>
        <p:spPr>
          <a:xfrm rot="10800000" flipH="1">
            <a:off x="0" y="6401227"/>
            <a:ext cx="12192000" cy="456773"/>
          </a:xfrm>
          <a:prstGeom prst="rect">
            <a:avLst/>
          </a:prstGeom>
          <a:gradFill>
            <a:gsLst>
              <a:gs pos="0">
                <a:schemeClr val="accent1"/>
              </a:gs>
              <a:gs pos="78000">
                <a:srgbClr val="000000"/>
              </a:gs>
              <a:gs pos="100000">
                <a:srgbClr val="000000"/>
              </a:gs>
            </a:gsLst>
            <a:lin ang="2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 name="TextBox 2">
            <a:extLst>
              <a:ext uri="{FF2B5EF4-FFF2-40B4-BE49-F238E27FC236}">
                <a16:creationId xmlns:a16="http://schemas.microsoft.com/office/drawing/2014/main" id="{11A1A183-6C23-F3FB-88A1-F57010FF54C6}"/>
              </a:ext>
            </a:extLst>
          </p:cNvPr>
          <p:cNvSpPr txBox="1"/>
          <p:nvPr/>
        </p:nvSpPr>
        <p:spPr>
          <a:xfrm>
            <a:off x="2784388" y="6511117"/>
            <a:ext cx="6623222" cy="338554"/>
          </a:xfrm>
          <a:prstGeom prst="rect">
            <a:avLst/>
          </a:prstGeom>
          <a:noFill/>
        </p:spPr>
        <p:txBody>
          <a:bodyPr wrap="square" rtlCol="0">
            <a:spAutoFit/>
          </a:bodyPr>
          <a:lstStyle/>
          <a:p>
            <a:r>
              <a:rPr lang="en-US" sz="1600" dirty="0">
                <a:solidFill>
                  <a:schemeClr val="accent4">
                    <a:lumMod val="40000"/>
                    <a:lumOff val="60000"/>
                  </a:schemeClr>
                </a:solidFill>
                <a:latin typeface="Times New Roman" panose="02020603050405020304" pitchFamily="18" charset="0"/>
                <a:cs typeface="Times New Roman" panose="02020603050405020304" pitchFamily="18" charset="0"/>
              </a:rPr>
              <a:t>International Science Nutrition Society – CURARE CAUSAM -- ISNS 2023 </a:t>
            </a:r>
          </a:p>
        </p:txBody>
      </p:sp>
      <p:pic>
        <p:nvPicPr>
          <p:cNvPr id="5122" name="Picture 2" descr="Hypothyroidism: Causes and Risk Factors">
            <a:extLst>
              <a:ext uri="{FF2B5EF4-FFF2-40B4-BE49-F238E27FC236}">
                <a16:creationId xmlns:a16="http://schemas.microsoft.com/office/drawing/2014/main" id="{7E24A36E-91A5-1495-B9A7-B51AB17E07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04983" y="1"/>
            <a:ext cx="4387017" cy="63908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94166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95995F-C494-2F5F-8056-BDF838CEE0FB}"/>
              </a:ext>
            </a:extLst>
          </p:cNvPr>
          <p:cNvSpPr>
            <a:spLocks noGrp="1"/>
          </p:cNvSpPr>
          <p:nvPr>
            <p:ph type="title"/>
          </p:nvPr>
        </p:nvSpPr>
        <p:spPr>
          <a:xfrm>
            <a:off x="311257" y="0"/>
            <a:ext cx="10515600" cy="1325563"/>
          </a:xfrm>
        </p:spPr>
        <p:txBody>
          <a:bodyPr/>
          <a:lstStyle/>
          <a:p>
            <a:r>
              <a:rPr lang="en-US" b="1" dirty="0">
                <a:latin typeface="Times New Roman" panose="02020603050405020304" pitchFamily="18" charset="0"/>
                <a:cs typeface="Times New Roman" panose="02020603050405020304" pitchFamily="18" charset="0"/>
              </a:rPr>
              <a:t>Hypothyroidism Diagnosis </a:t>
            </a:r>
          </a:p>
        </p:txBody>
      </p:sp>
      <p:sp>
        <p:nvSpPr>
          <p:cNvPr id="3" name="Text Placeholder 2">
            <a:extLst>
              <a:ext uri="{FF2B5EF4-FFF2-40B4-BE49-F238E27FC236}">
                <a16:creationId xmlns:a16="http://schemas.microsoft.com/office/drawing/2014/main" id="{F4CF3A4F-6B38-9EDB-5BAF-5524D35EB888}"/>
              </a:ext>
            </a:extLst>
          </p:cNvPr>
          <p:cNvSpPr>
            <a:spLocks noGrp="1"/>
          </p:cNvSpPr>
          <p:nvPr>
            <p:ph type="body" idx="1"/>
          </p:nvPr>
        </p:nvSpPr>
        <p:spPr>
          <a:xfrm>
            <a:off x="311257" y="965120"/>
            <a:ext cx="7242482" cy="5376997"/>
          </a:xfrm>
        </p:spPr>
        <p:txBody>
          <a:bodyPr>
            <a:normAutofit fontScale="92500" lnSpcReduction="20000"/>
          </a:bodyPr>
          <a:lstStyle/>
          <a:p>
            <a:pPr marL="114300" indent="0">
              <a:buNone/>
            </a:pPr>
            <a:r>
              <a:rPr lang="en-US" sz="2600" dirty="0">
                <a:latin typeface="Times New Roman" panose="02020603050405020304" pitchFamily="18" charset="0"/>
                <a:cs typeface="Times New Roman" panose="02020603050405020304" pitchFamily="18" charset="0"/>
              </a:rPr>
              <a:t>The symptoms of hypothyroidism can be different from person to person. They can often look like symptoms of other health problems. Because of that, a diagnosis of hypothyroidism doesn’t rely on symptoms alone. It is usually based on the results of blood tests </a:t>
            </a:r>
          </a:p>
          <a:p>
            <a:pPr marL="114300" indent="0">
              <a:buNone/>
            </a:pPr>
            <a:r>
              <a:rPr lang="en-US" sz="2600" dirty="0">
                <a:latin typeface="Times New Roman" panose="02020603050405020304" pitchFamily="18" charset="0"/>
                <a:cs typeface="Times New Roman" panose="02020603050405020304" pitchFamily="18" charset="0"/>
              </a:rPr>
              <a:t>The first blood test is typically done to diagnose hypothyroidism and measures the level of thyroid-stimulating hormone (TSH) in the blood. If it’s high, the test is done again, along with a blood test for thyroid hormone T-4. If the results show that TSH is high and T-4 is low, then the diagnosis is hypothyroidism. In some cases, the thyroid hormone T-3 may be measured as well. </a:t>
            </a:r>
          </a:p>
          <a:p>
            <a:pPr marL="114300" indent="0">
              <a:buNone/>
            </a:pPr>
            <a:r>
              <a:rPr lang="en-US" sz="2600" dirty="0">
                <a:latin typeface="Times New Roman" panose="02020603050405020304" pitchFamily="18" charset="0"/>
                <a:cs typeface="Times New Roman" panose="02020603050405020304" pitchFamily="18" charset="0"/>
              </a:rPr>
              <a:t>If the second test shows high TSH but T-4 and T-3 are in the standard range, then the diagnosis is a condition called subclinical hypothyroidism. It usually doesn’t cause any noticeable symptoms. </a:t>
            </a:r>
          </a:p>
        </p:txBody>
      </p:sp>
      <p:sp>
        <p:nvSpPr>
          <p:cNvPr id="5" name="Google Shape;142;p6">
            <a:extLst>
              <a:ext uri="{FF2B5EF4-FFF2-40B4-BE49-F238E27FC236}">
                <a16:creationId xmlns:a16="http://schemas.microsoft.com/office/drawing/2014/main" id="{672816C8-FDAC-8238-93C6-C0A89ACA8A86}"/>
              </a:ext>
            </a:extLst>
          </p:cNvPr>
          <p:cNvSpPr/>
          <p:nvPr/>
        </p:nvSpPr>
        <p:spPr>
          <a:xfrm rot="10800000" flipH="1">
            <a:off x="0" y="6401227"/>
            <a:ext cx="12192000" cy="456773"/>
          </a:xfrm>
          <a:prstGeom prst="rect">
            <a:avLst/>
          </a:prstGeom>
          <a:gradFill>
            <a:gsLst>
              <a:gs pos="0">
                <a:schemeClr val="accent1"/>
              </a:gs>
              <a:gs pos="78000">
                <a:srgbClr val="000000"/>
              </a:gs>
              <a:gs pos="100000">
                <a:srgbClr val="000000"/>
              </a:gs>
            </a:gsLst>
            <a:lin ang="2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6" name="TextBox 5">
            <a:extLst>
              <a:ext uri="{FF2B5EF4-FFF2-40B4-BE49-F238E27FC236}">
                <a16:creationId xmlns:a16="http://schemas.microsoft.com/office/drawing/2014/main" id="{737D40CD-0AF2-FBB8-008A-55273C6CB81D}"/>
              </a:ext>
            </a:extLst>
          </p:cNvPr>
          <p:cNvSpPr txBox="1"/>
          <p:nvPr/>
        </p:nvSpPr>
        <p:spPr>
          <a:xfrm>
            <a:off x="2244671" y="6460337"/>
            <a:ext cx="6648773" cy="338554"/>
          </a:xfrm>
          <a:prstGeom prst="rect">
            <a:avLst/>
          </a:prstGeom>
          <a:noFill/>
        </p:spPr>
        <p:txBody>
          <a:bodyPr wrap="square" rtlCol="0">
            <a:spAutoFit/>
          </a:bodyPr>
          <a:lstStyle/>
          <a:p>
            <a:r>
              <a:rPr lang="en-US" sz="1600" dirty="0">
                <a:solidFill>
                  <a:schemeClr val="accent4">
                    <a:lumMod val="40000"/>
                    <a:lumOff val="60000"/>
                  </a:schemeClr>
                </a:solidFill>
                <a:latin typeface="Times New Roman" panose="02020603050405020304" pitchFamily="18" charset="0"/>
                <a:cs typeface="Times New Roman" panose="02020603050405020304" pitchFamily="18" charset="0"/>
              </a:rPr>
              <a:t>International Science Nutrition Society – CURARE CAUSAM -- ISNS 2023 </a:t>
            </a:r>
          </a:p>
        </p:txBody>
      </p:sp>
      <p:pic>
        <p:nvPicPr>
          <p:cNvPr id="6146" name="Picture 2" descr="Diagnosis of Hypothyroidism">
            <a:extLst>
              <a:ext uri="{FF2B5EF4-FFF2-40B4-BE49-F238E27FC236}">
                <a16:creationId xmlns:a16="http://schemas.microsoft.com/office/drawing/2014/main" id="{0587EB98-CC2D-7D0C-D7E4-41BB0E096E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3739" y="0"/>
            <a:ext cx="4638261" cy="64012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72289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p14"/>
          <p:cNvSpPr/>
          <p:nvPr/>
        </p:nvSpPr>
        <p:spPr>
          <a:xfrm>
            <a:off x="0" y="1143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56" name="Google Shape;256;p14"/>
          <p:cNvSpPr txBox="1">
            <a:spLocks noGrp="1"/>
          </p:cNvSpPr>
          <p:nvPr>
            <p:ph type="title"/>
          </p:nvPr>
        </p:nvSpPr>
        <p:spPr>
          <a:xfrm>
            <a:off x="1393043" y="268248"/>
            <a:ext cx="6247722" cy="146177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4400"/>
              <a:buFont typeface="Arial"/>
              <a:buNone/>
            </a:pPr>
            <a:r>
              <a:rPr lang="en-US" dirty="0">
                <a:latin typeface="Times New Roman" panose="02020603050405020304" pitchFamily="18" charset="0"/>
                <a:ea typeface="Arial"/>
                <a:cs typeface="Times New Roman" panose="02020603050405020304" pitchFamily="18" charset="0"/>
                <a:sym typeface="Arial"/>
              </a:rPr>
              <a:t>CASE STUDY</a:t>
            </a:r>
            <a:endParaRPr dirty="0">
              <a:latin typeface="Times New Roman" panose="02020603050405020304" pitchFamily="18" charset="0"/>
              <a:cs typeface="Times New Roman" panose="02020603050405020304" pitchFamily="18" charset="0"/>
            </a:endParaRPr>
          </a:p>
        </p:txBody>
      </p:sp>
      <p:sp>
        <p:nvSpPr>
          <p:cNvPr id="257" name="Google Shape;257;p14"/>
          <p:cNvSpPr txBox="1">
            <a:spLocks noGrp="1"/>
          </p:cNvSpPr>
          <p:nvPr>
            <p:ph type="body" idx="1"/>
          </p:nvPr>
        </p:nvSpPr>
        <p:spPr>
          <a:xfrm>
            <a:off x="1246065" y="1076087"/>
            <a:ext cx="7887807" cy="5170808"/>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dk1"/>
              </a:buClr>
              <a:buSzPts val="1800"/>
              <a:buNone/>
            </a:pPr>
            <a:r>
              <a:rPr lang="en-US" sz="1800" b="1" dirty="0" smtClean="0">
                <a:latin typeface="Times New Roman" panose="02020603050405020304" pitchFamily="18" charset="0"/>
                <a:ea typeface="Sorts Mill Goudy"/>
                <a:cs typeface="Times New Roman" panose="02020603050405020304" pitchFamily="18" charset="0"/>
                <a:sym typeface="Sorts Mill Goudy"/>
              </a:rPr>
              <a:t>Patient</a:t>
            </a:r>
            <a:r>
              <a:rPr lang="en-US" sz="1800" dirty="0" smtClean="0">
                <a:latin typeface="Times New Roman" panose="02020603050405020304" pitchFamily="18" charset="0"/>
                <a:ea typeface="Sorts Mill Goudy"/>
                <a:cs typeface="Times New Roman" panose="02020603050405020304" pitchFamily="18" charset="0"/>
                <a:sym typeface="Sorts Mill Goudy"/>
              </a:rPr>
              <a:t>:</a:t>
            </a:r>
            <a:r>
              <a:rPr lang="hu-HU" sz="1800" dirty="0" err="1" smtClean="0">
                <a:latin typeface="Times New Roman" panose="02020603050405020304" pitchFamily="18" charset="0"/>
                <a:ea typeface="Sorts Mill Goudy"/>
                <a:cs typeface="Times New Roman" panose="02020603050405020304" pitchFamily="18" charset="0"/>
                <a:sym typeface="Sorts Mill Goudy"/>
              </a:rPr>
              <a:t>Female</a:t>
            </a:r>
            <a:endParaRPr lang="en-US" sz="1800" dirty="0">
              <a:latin typeface="Times New Roman" panose="02020603050405020304" pitchFamily="18" charset="0"/>
              <a:ea typeface="Sorts Mill Goudy"/>
              <a:cs typeface="Times New Roman" panose="02020603050405020304" pitchFamily="18" charset="0"/>
              <a:sym typeface="Sorts Mill Goudy"/>
            </a:endParaRPr>
          </a:p>
          <a:p>
            <a:pPr marL="0" lvl="0" indent="0" algn="l" rtl="0">
              <a:lnSpc>
                <a:spcPct val="100000"/>
              </a:lnSpc>
              <a:spcBef>
                <a:spcPts val="0"/>
              </a:spcBef>
              <a:spcAft>
                <a:spcPts val="0"/>
              </a:spcAft>
              <a:buClr>
                <a:schemeClr val="dk1"/>
              </a:buClr>
              <a:buSzPts val="1800"/>
              <a:buNone/>
            </a:pPr>
            <a:endParaRPr lang="en-US" sz="1800" dirty="0">
              <a:latin typeface="Times New Roman" panose="02020603050405020304" pitchFamily="18" charset="0"/>
              <a:ea typeface="Sorts Mill Goudy"/>
              <a:cs typeface="Times New Roman" panose="02020603050405020304" pitchFamily="18" charset="0"/>
              <a:sym typeface="Sorts Mill Goudy"/>
            </a:endParaRPr>
          </a:p>
          <a:p>
            <a:pPr marL="0" lvl="0" indent="0" algn="l" rtl="0">
              <a:lnSpc>
                <a:spcPct val="100000"/>
              </a:lnSpc>
              <a:spcBef>
                <a:spcPts val="0"/>
              </a:spcBef>
              <a:spcAft>
                <a:spcPts val="0"/>
              </a:spcAft>
              <a:buClr>
                <a:schemeClr val="dk1"/>
              </a:buClr>
              <a:buSzPts val="1800"/>
              <a:buNone/>
            </a:pPr>
            <a:r>
              <a:rPr lang="en-US" sz="1800" b="1" dirty="0">
                <a:latin typeface="Times New Roman" panose="02020603050405020304" pitchFamily="18" charset="0"/>
                <a:ea typeface="Sorts Mill Goudy"/>
                <a:cs typeface="Times New Roman" panose="02020603050405020304" pitchFamily="18" charset="0"/>
                <a:sym typeface="Sorts Mill Goudy"/>
              </a:rPr>
              <a:t>Age</a:t>
            </a:r>
            <a:r>
              <a:rPr lang="en-US" sz="1800" dirty="0">
                <a:latin typeface="Times New Roman" panose="02020603050405020304" pitchFamily="18" charset="0"/>
                <a:ea typeface="Sorts Mill Goudy"/>
                <a:cs typeface="Times New Roman" panose="02020603050405020304" pitchFamily="18" charset="0"/>
                <a:sym typeface="Sorts Mill Goudy"/>
              </a:rPr>
              <a:t>:</a:t>
            </a:r>
            <a:r>
              <a:rPr lang="hu-HU" sz="1800" dirty="0">
                <a:latin typeface="Times New Roman" panose="02020603050405020304" pitchFamily="18" charset="0"/>
                <a:ea typeface="Sorts Mill Goudy"/>
                <a:cs typeface="Times New Roman" panose="02020603050405020304" pitchFamily="18" charset="0"/>
                <a:sym typeface="Sorts Mill Goudy"/>
              </a:rPr>
              <a:t> </a:t>
            </a:r>
            <a:r>
              <a:rPr lang="hu-HU" sz="1800" dirty="0" smtClean="0">
                <a:latin typeface="Times New Roman" panose="02020603050405020304" pitchFamily="18" charset="0"/>
                <a:ea typeface="Sorts Mill Goudy"/>
                <a:cs typeface="Times New Roman" panose="02020603050405020304" pitchFamily="18" charset="0"/>
                <a:sym typeface="Sorts Mill Goudy"/>
              </a:rPr>
              <a:t>36</a:t>
            </a:r>
            <a:endParaRPr lang="hu-HU" sz="1800" dirty="0">
              <a:latin typeface="Times New Roman" panose="02020603050405020304" pitchFamily="18" charset="0"/>
              <a:ea typeface="Sorts Mill Goudy"/>
              <a:cs typeface="Times New Roman" panose="02020603050405020304" pitchFamily="18" charset="0"/>
              <a:sym typeface="Sorts Mill Goudy"/>
            </a:endParaRPr>
          </a:p>
          <a:p>
            <a:pPr marL="0" lvl="0" indent="0" algn="l" rtl="0">
              <a:lnSpc>
                <a:spcPct val="100000"/>
              </a:lnSpc>
              <a:spcBef>
                <a:spcPts val="0"/>
              </a:spcBef>
              <a:spcAft>
                <a:spcPts val="0"/>
              </a:spcAft>
              <a:buClr>
                <a:schemeClr val="dk1"/>
              </a:buClr>
              <a:buSzPts val="1800"/>
              <a:buNone/>
            </a:pPr>
            <a:endParaRPr lang="en-US" sz="1800" dirty="0">
              <a:latin typeface="Times New Roman" panose="02020603050405020304" pitchFamily="18" charset="0"/>
              <a:ea typeface="Sorts Mill Goudy"/>
              <a:cs typeface="Times New Roman" panose="02020603050405020304" pitchFamily="18" charset="0"/>
              <a:sym typeface="Sorts Mill Goudy"/>
            </a:endParaRPr>
          </a:p>
          <a:p>
            <a:pPr marL="0" lvl="0" indent="0">
              <a:lnSpc>
                <a:spcPct val="100000"/>
              </a:lnSpc>
              <a:spcBef>
                <a:spcPts val="0"/>
              </a:spcBef>
              <a:buNone/>
            </a:pPr>
            <a:r>
              <a:rPr lang="en-US" sz="1600" b="1" dirty="0" smtClean="0">
                <a:latin typeface="Times New Roman" panose="02020603050405020304" pitchFamily="18" charset="0"/>
                <a:ea typeface="Sorts Mill Goudy"/>
                <a:cs typeface="Times New Roman" panose="02020603050405020304" pitchFamily="18" charset="0"/>
                <a:sym typeface="Sorts Mill Goudy"/>
              </a:rPr>
              <a:t>History:</a:t>
            </a:r>
            <a:r>
              <a:rPr lang="en-US" sz="1600" dirty="0" smtClean="0"/>
              <a:t> </a:t>
            </a:r>
            <a:r>
              <a:rPr lang="hu-HU" sz="1600" dirty="0"/>
              <a:t>H</a:t>
            </a:r>
            <a:r>
              <a:rPr lang="en-US" sz="1600" dirty="0" err="1" smtClean="0"/>
              <a:t>er</a:t>
            </a:r>
            <a:r>
              <a:rPr lang="en-US" sz="1600" dirty="0" smtClean="0"/>
              <a:t> </a:t>
            </a:r>
            <a:r>
              <a:rPr lang="en-US" sz="1600" dirty="0"/>
              <a:t>mother was diagnosed with hypothyroidism when she was in her 50s.</a:t>
            </a:r>
            <a:endParaRPr lang="en-US" sz="1600" b="1" kern="1200" dirty="0">
              <a:solidFill>
                <a:prstClr val="black"/>
              </a:solidFill>
              <a:latin typeface="Times New Roman" panose="02020603050405020304" pitchFamily="18" charset="0"/>
              <a:ea typeface="+mn-ea"/>
              <a:cs typeface="Times New Roman" panose="02020603050405020304" pitchFamily="18" charset="0"/>
              <a:sym typeface="Sorts Mill Goudy"/>
            </a:endParaRPr>
          </a:p>
          <a:p>
            <a:pPr marL="0" lvl="0" indent="0">
              <a:lnSpc>
                <a:spcPct val="100000"/>
              </a:lnSpc>
              <a:spcBef>
                <a:spcPts val="0"/>
              </a:spcBef>
              <a:buNone/>
            </a:pPr>
            <a:endParaRPr lang="en-US" sz="1800" b="1" kern="1200" dirty="0">
              <a:solidFill>
                <a:prstClr val="black"/>
              </a:solidFill>
              <a:latin typeface="Times New Roman" panose="02020603050405020304" pitchFamily="18" charset="0"/>
              <a:ea typeface="+mn-ea"/>
              <a:cs typeface="Times New Roman" panose="02020603050405020304" pitchFamily="18" charset="0"/>
              <a:sym typeface="Sorts Mill Goudy"/>
            </a:endParaRPr>
          </a:p>
          <a:p>
            <a:pPr marL="0" lvl="0" indent="0">
              <a:lnSpc>
                <a:spcPct val="100000"/>
              </a:lnSpc>
              <a:spcBef>
                <a:spcPts val="0"/>
              </a:spcBef>
              <a:buNone/>
            </a:pPr>
            <a:r>
              <a:rPr lang="en-US" sz="1800" b="1" dirty="0">
                <a:latin typeface="Times New Roman" panose="02020603050405020304" pitchFamily="18" charset="0"/>
                <a:ea typeface="Sorts Mill Goudy"/>
                <a:cs typeface="Times New Roman" panose="02020603050405020304" pitchFamily="18" charset="0"/>
                <a:sym typeface="Sorts Mill Goudy"/>
              </a:rPr>
              <a:t>Medical </a:t>
            </a:r>
            <a:r>
              <a:rPr lang="en-US" sz="1800" b="1" dirty="0" smtClean="0">
                <a:latin typeface="Times New Roman" panose="02020603050405020304" pitchFamily="18" charset="0"/>
                <a:ea typeface="Sorts Mill Goudy"/>
                <a:cs typeface="Times New Roman" panose="02020603050405020304" pitchFamily="18" charset="0"/>
                <a:sym typeface="Sorts Mill Goudy"/>
              </a:rPr>
              <a:t>history</a:t>
            </a:r>
            <a:r>
              <a:rPr lang="en-US" sz="1800" dirty="0" smtClean="0">
                <a:latin typeface="Times New Roman" panose="02020603050405020304" pitchFamily="18" charset="0"/>
                <a:ea typeface="Sorts Mill Goudy"/>
                <a:cs typeface="Times New Roman" panose="02020603050405020304" pitchFamily="18" charset="0"/>
                <a:sym typeface="Sorts Mill Goudy"/>
              </a:rPr>
              <a:t>:</a:t>
            </a:r>
            <a:endParaRPr lang="hu-HU" sz="1800" dirty="0" smtClean="0">
              <a:latin typeface="Times New Roman" panose="02020603050405020304" pitchFamily="18" charset="0"/>
              <a:ea typeface="Sorts Mill Goudy"/>
              <a:cs typeface="Times New Roman" panose="02020603050405020304" pitchFamily="18" charset="0"/>
              <a:sym typeface="Sorts Mill Goudy"/>
            </a:endParaRPr>
          </a:p>
          <a:p>
            <a:pPr marL="0" lvl="0" indent="0">
              <a:lnSpc>
                <a:spcPct val="100000"/>
              </a:lnSpc>
              <a:spcBef>
                <a:spcPts val="0"/>
              </a:spcBef>
              <a:buNone/>
            </a:pPr>
            <a:r>
              <a:rPr lang="hu-HU" sz="1600" dirty="0" err="1" smtClean="0">
                <a:latin typeface="Calibri" panose="020F0502020204030204" pitchFamily="34" charset="0"/>
                <a:ea typeface="Sorts Mill Goudy"/>
                <a:cs typeface="Calibri" panose="020F0502020204030204" pitchFamily="34" charset="0"/>
                <a:sym typeface="Sorts Mill Goudy"/>
              </a:rPr>
              <a:t>S</a:t>
            </a:r>
            <a:r>
              <a:rPr lang="hu-HU" sz="1600" dirty="0" err="1" smtClean="0">
                <a:latin typeface="Calibri" panose="020F0502020204030204" pitchFamily="34" charset="0"/>
                <a:ea typeface="Sorts Mill Goudy"/>
                <a:cs typeface="Calibri" panose="020F0502020204030204" pitchFamily="34" charset="0"/>
                <a:sym typeface="Sorts Mill Goudy"/>
              </a:rPr>
              <a:t>he</a:t>
            </a:r>
            <a:r>
              <a:rPr lang="hu-HU" sz="1600" dirty="0" smtClean="0">
                <a:latin typeface="Calibri" panose="020F0502020204030204" pitchFamily="34" charset="0"/>
                <a:ea typeface="Sorts Mill Goudy"/>
                <a:cs typeface="Calibri" panose="020F0502020204030204" pitchFamily="34" charset="0"/>
                <a:sym typeface="Sorts Mill Goudy"/>
              </a:rPr>
              <a:t> </a:t>
            </a:r>
            <a:r>
              <a:rPr lang="hu-HU" sz="1600" dirty="0" err="1">
                <a:latin typeface="Calibri" panose="020F0502020204030204" pitchFamily="34" charset="0"/>
                <a:ea typeface="Sorts Mill Goudy"/>
                <a:cs typeface="Calibri" panose="020F0502020204030204" pitchFamily="34" charset="0"/>
                <a:sym typeface="Sorts Mill Goudy"/>
              </a:rPr>
              <a:t>was</a:t>
            </a:r>
            <a:r>
              <a:rPr lang="hu-HU" sz="1600" dirty="0">
                <a:latin typeface="Calibri" panose="020F0502020204030204" pitchFamily="34" charset="0"/>
                <a:ea typeface="Sorts Mill Goudy"/>
                <a:cs typeface="Calibri" panose="020F0502020204030204" pitchFamily="34" charset="0"/>
                <a:sym typeface="Sorts Mill Goudy"/>
              </a:rPr>
              <a:t> </a:t>
            </a:r>
            <a:r>
              <a:rPr lang="hu-HU" sz="1600" dirty="0" err="1">
                <a:latin typeface="Calibri" panose="020F0502020204030204" pitchFamily="34" charset="0"/>
                <a:ea typeface="Sorts Mill Goudy"/>
                <a:cs typeface="Calibri" panose="020F0502020204030204" pitchFamily="34" charset="0"/>
                <a:sym typeface="Sorts Mill Goudy"/>
              </a:rPr>
              <a:t>diagnosed</a:t>
            </a:r>
            <a:r>
              <a:rPr lang="hu-HU" sz="1600" dirty="0">
                <a:latin typeface="Calibri" panose="020F0502020204030204" pitchFamily="34" charset="0"/>
                <a:ea typeface="Sorts Mill Goudy"/>
                <a:cs typeface="Calibri" panose="020F0502020204030204" pitchFamily="34" charset="0"/>
                <a:sym typeface="Sorts Mill Goudy"/>
              </a:rPr>
              <a:t> </a:t>
            </a:r>
            <a:r>
              <a:rPr lang="hu-HU" sz="1600" dirty="0" err="1" smtClean="0">
                <a:latin typeface="Calibri" panose="020F0502020204030204" pitchFamily="34" charset="0"/>
                <a:ea typeface="Sorts Mill Goudy"/>
                <a:cs typeface="Calibri" panose="020F0502020204030204" pitchFamily="34" charset="0"/>
                <a:sym typeface="Sorts Mill Goudy"/>
              </a:rPr>
              <a:t>with</a:t>
            </a:r>
            <a:r>
              <a:rPr lang="hu-HU" sz="1600" dirty="0" smtClean="0">
                <a:latin typeface="Calibri" panose="020F0502020204030204" pitchFamily="34" charset="0"/>
                <a:ea typeface="Sorts Mill Goudy"/>
                <a:cs typeface="Calibri" panose="020F0502020204030204" pitchFamily="34" charset="0"/>
                <a:sym typeface="Sorts Mill Goudy"/>
              </a:rPr>
              <a:t> </a:t>
            </a:r>
            <a:r>
              <a:rPr lang="hu-HU" sz="1600" dirty="0" err="1" smtClean="0">
                <a:latin typeface="Calibri" panose="020F0502020204030204" pitchFamily="34" charset="0"/>
                <a:ea typeface="Sorts Mill Goudy"/>
                <a:cs typeface="Calibri" panose="020F0502020204030204" pitchFamily="34" charset="0"/>
                <a:sym typeface="Sorts Mill Goudy"/>
              </a:rPr>
              <a:t>Hypothyroidism</a:t>
            </a:r>
            <a:r>
              <a:rPr lang="hu-HU" sz="1600" dirty="0" smtClean="0">
                <a:latin typeface="Calibri" panose="020F0502020204030204" pitchFamily="34" charset="0"/>
                <a:ea typeface="Sorts Mill Goudy"/>
                <a:cs typeface="Calibri" panose="020F0502020204030204" pitchFamily="34" charset="0"/>
                <a:sym typeface="Sorts Mill Goudy"/>
              </a:rPr>
              <a:t>, (</a:t>
            </a:r>
            <a:r>
              <a:rPr lang="en-US" sz="1600" dirty="0" smtClean="0">
                <a:latin typeface="Times New Roman" panose="02020603050405020304" pitchFamily="18" charset="0"/>
                <a:cs typeface="Times New Roman" panose="02020603050405020304" pitchFamily="18" charset="0"/>
              </a:rPr>
              <a:t>Hashimoto’s thyroiditis</a:t>
            </a:r>
            <a:r>
              <a:rPr lang="hu-HU" sz="1600" dirty="0" smtClean="0">
                <a:latin typeface="Times New Roman" panose="02020603050405020304" pitchFamily="18" charset="0"/>
                <a:cs typeface="Times New Roman" panose="02020603050405020304" pitchFamily="18" charset="0"/>
              </a:rPr>
              <a:t>)</a:t>
            </a:r>
            <a:r>
              <a:rPr lang="hu-HU" sz="1600" dirty="0" smtClean="0">
                <a:latin typeface="Calibri" panose="020F0502020204030204" pitchFamily="34" charset="0"/>
                <a:ea typeface="Sorts Mill Goudy"/>
                <a:cs typeface="Calibri" panose="020F0502020204030204" pitchFamily="34" charset="0"/>
                <a:sym typeface="Sorts Mill Goudy"/>
              </a:rPr>
              <a:t> 6 </a:t>
            </a:r>
            <a:r>
              <a:rPr lang="hu-HU" sz="1600" dirty="0" err="1" smtClean="0">
                <a:latin typeface="Calibri" panose="020F0502020204030204" pitchFamily="34" charset="0"/>
                <a:ea typeface="Sorts Mill Goudy"/>
                <a:cs typeface="Calibri" panose="020F0502020204030204" pitchFamily="34" charset="0"/>
                <a:sym typeface="Sorts Mill Goudy"/>
              </a:rPr>
              <a:t>months</a:t>
            </a:r>
            <a:r>
              <a:rPr lang="hu-HU" sz="1600" dirty="0" smtClean="0">
                <a:latin typeface="Calibri" panose="020F0502020204030204" pitchFamily="34" charset="0"/>
                <a:ea typeface="Sorts Mill Goudy"/>
                <a:cs typeface="Calibri" panose="020F0502020204030204" pitchFamily="34" charset="0"/>
                <a:sym typeface="Sorts Mill Goudy"/>
              </a:rPr>
              <a:t> </a:t>
            </a:r>
            <a:r>
              <a:rPr lang="hu-HU" sz="1600" dirty="0" err="1" smtClean="0">
                <a:latin typeface="Calibri" panose="020F0502020204030204" pitchFamily="34" charset="0"/>
                <a:ea typeface="Sorts Mill Goudy"/>
                <a:cs typeface="Calibri" panose="020F0502020204030204" pitchFamily="34" charset="0"/>
                <a:sym typeface="Sorts Mill Goudy"/>
              </a:rPr>
              <a:t>ago</a:t>
            </a:r>
            <a:r>
              <a:rPr lang="hu-HU" sz="1600" dirty="0" smtClean="0">
                <a:latin typeface="Calibri" panose="020F0502020204030204" pitchFamily="34" charset="0"/>
                <a:ea typeface="Sorts Mill Goudy"/>
                <a:cs typeface="Calibri" panose="020F0502020204030204" pitchFamily="34" charset="0"/>
                <a:sym typeface="Sorts Mill Goudy"/>
              </a:rPr>
              <a:t>.</a:t>
            </a:r>
            <a:endParaRPr lang="hu-HU" sz="1600" b="1" dirty="0">
              <a:latin typeface="Calibri" panose="020F0502020204030204" pitchFamily="34" charset="0"/>
              <a:ea typeface="Sorts Mill Goudy"/>
              <a:cs typeface="Calibri" panose="020F0502020204030204" pitchFamily="34" charset="0"/>
              <a:sym typeface="Sorts Mill Goudy"/>
            </a:endParaRPr>
          </a:p>
          <a:p>
            <a:pPr marL="0" lvl="0" indent="0">
              <a:lnSpc>
                <a:spcPct val="100000"/>
              </a:lnSpc>
              <a:spcBef>
                <a:spcPts val="600"/>
              </a:spcBef>
              <a:buNone/>
            </a:pPr>
            <a:r>
              <a:rPr lang="hu-HU" sz="1800" b="1" dirty="0" err="1" smtClean="0">
                <a:latin typeface="Times New Roman" panose="02020603050405020304" pitchFamily="18" charset="0"/>
                <a:ea typeface="Sorts Mill Goudy"/>
                <a:cs typeface="Times New Roman" panose="02020603050405020304" pitchFamily="18" charset="0"/>
                <a:sym typeface="Sorts Mill Goudy"/>
              </a:rPr>
              <a:t>Symptoms</a:t>
            </a:r>
            <a:r>
              <a:rPr lang="hu-HU" sz="1800" b="1" dirty="0" smtClean="0">
                <a:latin typeface="Times New Roman" panose="02020603050405020304" pitchFamily="18" charset="0"/>
                <a:ea typeface="Sorts Mill Goudy"/>
                <a:cs typeface="Times New Roman" panose="02020603050405020304" pitchFamily="18" charset="0"/>
                <a:sym typeface="Sorts Mill Goudy"/>
              </a:rPr>
              <a:t>: </a:t>
            </a:r>
            <a:r>
              <a:rPr lang="hu-HU" sz="1600" dirty="0" smtClean="0">
                <a:ea typeface="Sorts Mill Goudy"/>
              </a:rPr>
              <a:t>F</a:t>
            </a:r>
            <a:r>
              <a:rPr lang="en-US" sz="1600" dirty="0" err="1" smtClean="0"/>
              <a:t>atigue</a:t>
            </a:r>
            <a:r>
              <a:rPr lang="en-US" sz="1600" dirty="0"/>
              <a:t>, weight gain</a:t>
            </a:r>
            <a:r>
              <a:rPr lang="en-US" sz="1600" dirty="0" smtClean="0"/>
              <a:t>, constipation</a:t>
            </a:r>
            <a:r>
              <a:rPr lang="hu-HU" sz="1600" dirty="0" smtClean="0"/>
              <a:t>, </a:t>
            </a:r>
            <a:r>
              <a:rPr lang="hu-HU" sz="1600" dirty="0" err="1" smtClean="0"/>
              <a:t>thinning</a:t>
            </a:r>
            <a:r>
              <a:rPr lang="hu-HU" sz="1600" dirty="0" smtClean="0"/>
              <a:t> </a:t>
            </a:r>
            <a:r>
              <a:rPr lang="hu-HU" sz="1600" dirty="0" err="1" smtClean="0"/>
              <a:t>hair</a:t>
            </a:r>
            <a:r>
              <a:rPr lang="hu-HU" sz="1600" dirty="0" smtClean="0"/>
              <a:t>, </a:t>
            </a:r>
            <a:r>
              <a:rPr lang="hu-HU" sz="1600" dirty="0" err="1" smtClean="0"/>
              <a:t>hair</a:t>
            </a:r>
            <a:r>
              <a:rPr lang="hu-HU" sz="1600" dirty="0" smtClean="0"/>
              <a:t> </a:t>
            </a:r>
            <a:r>
              <a:rPr lang="hu-HU" sz="1600" dirty="0" err="1" smtClean="0"/>
              <a:t>loss</a:t>
            </a:r>
            <a:r>
              <a:rPr lang="hu-HU" sz="1600" dirty="0" smtClean="0"/>
              <a:t>, </a:t>
            </a:r>
            <a:r>
              <a:rPr lang="hu-HU" sz="1600" dirty="0" err="1" smtClean="0"/>
              <a:t>cold</a:t>
            </a:r>
            <a:r>
              <a:rPr lang="hu-HU" sz="1600" dirty="0" smtClean="0"/>
              <a:t> </a:t>
            </a:r>
          </a:p>
          <a:p>
            <a:pPr marL="0" indent="0">
              <a:lnSpc>
                <a:spcPct val="100000"/>
              </a:lnSpc>
              <a:spcBef>
                <a:spcPts val="600"/>
              </a:spcBef>
              <a:buNone/>
            </a:pPr>
            <a:r>
              <a:rPr lang="hu-HU" sz="1600" dirty="0" err="1" smtClean="0">
                <a:latin typeface="Times New Roman" panose="02020603050405020304" pitchFamily="18" charset="0"/>
                <a:cs typeface="Times New Roman" panose="02020603050405020304" pitchFamily="18" charset="0"/>
              </a:rPr>
              <a:t>intolerance</a:t>
            </a:r>
            <a:r>
              <a:rPr lang="hu-HU" sz="1600" dirty="0">
                <a:latin typeface="Times New Roman" panose="02020603050405020304" pitchFamily="18" charset="0"/>
                <a:cs typeface="Times New Roman" panose="02020603050405020304" pitchFamily="18" charset="0"/>
              </a:rPr>
              <a:t>,</a:t>
            </a:r>
            <a:r>
              <a:rPr lang="hu-HU" sz="1600" dirty="0" smtClean="0">
                <a:latin typeface="Times New Roman" panose="02020603050405020304" pitchFamily="18" charset="0"/>
                <a:cs typeface="Times New Roman" panose="02020603050405020304" pitchFamily="18" charset="0"/>
              </a:rPr>
              <a:t> </a:t>
            </a:r>
            <a:r>
              <a:rPr lang="hu-HU" sz="1600" dirty="0" err="1" smtClean="0">
                <a:latin typeface="Times New Roman" panose="02020603050405020304" pitchFamily="18" charset="0"/>
                <a:cs typeface="Times New Roman" panose="02020603050405020304" pitchFamily="18" charset="0"/>
              </a:rPr>
              <a:t>depression</a:t>
            </a:r>
            <a:r>
              <a:rPr lang="hu-HU" sz="1600" dirty="0">
                <a:latin typeface="Times New Roman" panose="02020603050405020304" pitchFamily="18" charset="0"/>
                <a:cs typeface="Times New Roman" panose="02020603050405020304" pitchFamily="18" charset="0"/>
              </a:rPr>
              <a:t> </a:t>
            </a:r>
            <a:r>
              <a:rPr lang="hu-HU" sz="1600" dirty="0" smtClean="0">
                <a:latin typeface="Times New Roman" panose="02020603050405020304" pitchFamily="18" charset="0"/>
                <a:cs typeface="Times New Roman" panose="02020603050405020304" pitchFamily="18" charset="0"/>
              </a:rPr>
              <a:t>and </a:t>
            </a:r>
            <a:r>
              <a:rPr lang="hu-HU" sz="1600" dirty="0" err="1" smtClean="0">
                <a:latin typeface="Times New Roman" panose="02020603050405020304" pitchFamily="18" charset="0"/>
                <a:cs typeface="Times New Roman" panose="02020603050405020304" pitchFamily="18" charset="0"/>
              </a:rPr>
              <a:t>problems</a:t>
            </a:r>
            <a:r>
              <a:rPr lang="hu-HU" sz="1600" dirty="0" smtClean="0">
                <a:latin typeface="Times New Roman" panose="02020603050405020304" pitchFamily="18" charset="0"/>
                <a:cs typeface="Times New Roman" panose="02020603050405020304" pitchFamily="18" charset="0"/>
              </a:rPr>
              <a:t> in </a:t>
            </a:r>
            <a:r>
              <a:rPr lang="hu-HU" sz="1600" dirty="0" err="1" smtClean="0">
                <a:latin typeface="Times New Roman" panose="02020603050405020304" pitchFamily="18" charset="0"/>
                <a:cs typeface="Times New Roman" panose="02020603050405020304" pitchFamily="18" charset="0"/>
              </a:rPr>
              <a:t>the</a:t>
            </a:r>
            <a:r>
              <a:rPr lang="hu-HU" sz="1600" dirty="0" smtClean="0">
                <a:latin typeface="Times New Roman" panose="02020603050405020304" pitchFamily="18" charset="0"/>
                <a:cs typeface="Times New Roman" panose="02020603050405020304" pitchFamily="18" charset="0"/>
              </a:rPr>
              <a:t> </a:t>
            </a:r>
            <a:r>
              <a:rPr lang="hu-HU" sz="1600" dirty="0" smtClean="0">
                <a:latin typeface="Calibri" panose="020F0502020204030204" pitchFamily="34" charset="0"/>
                <a:cs typeface="Calibri" panose="020F0502020204030204" pitchFamily="34" charset="0"/>
              </a:rPr>
              <a:t>m</a:t>
            </a:r>
            <a:r>
              <a:rPr lang="en-US" sz="1600" dirty="0" err="1" smtClean="0">
                <a:latin typeface="Calibri" panose="020F0502020204030204" pitchFamily="34" charset="0"/>
                <a:cs typeface="Calibri" panose="020F0502020204030204" pitchFamily="34" charset="0"/>
              </a:rPr>
              <a:t>enstrual</a:t>
            </a:r>
            <a:r>
              <a:rPr lang="en-US" sz="1600" dirty="0" smtClean="0">
                <a:latin typeface="Calibri" panose="020F0502020204030204" pitchFamily="34" charset="0"/>
                <a:cs typeface="Calibri" panose="020F0502020204030204" pitchFamily="34" charset="0"/>
              </a:rPr>
              <a:t> cycles</a:t>
            </a:r>
            <a:r>
              <a:rPr lang="hu-HU" sz="1600" dirty="0" smtClean="0">
                <a:latin typeface="Calibri" panose="020F0502020204030204" pitchFamily="34" charset="0"/>
                <a:cs typeface="Calibri" panose="020F0502020204030204" pitchFamily="34" charset="0"/>
              </a:rPr>
              <a:t>.</a:t>
            </a:r>
            <a:endParaRPr lang="hu-HU" sz="1600" b="1" dirty="0" smtClean="0">
              <a:latin typeface="Calibri" panose="020F0502020204030204" pitchFamily="34" charset="0"/>
              <a:ea typeface="Sorts Mill Goudy"/>
              <a:cs typeface="Calibri" panose="020F0502020204030204" pitchFamily="34" charset="0"/>
              <a:sym typeface="Sorts Mill Goudy"/>
            </a:endParaRPr>
          </a:p>
          <a:p>
            <a:pPr marL="0" lvl="0" indent="0">
              <a:lnSpc>
                <a:spcPct val="100000"/>
              </a:lnSpc>
              <a:spcBef>
                <a:spcPts val="600"/>
              </a:spcBef>
              <a:buNone/>
            </a:pPr>
            <a:r>
              <a:rPr lang="hu-HU" sz="1800" b="1" dirty="0" err="1" smtClean="0">
                <a:latin typeface="Times New Roman" panose="02020603050405020304" pitchFamily="18" charset="0"/>
                <a:ea typeface="Sorts Mill Goudy"/>
                <a:cs typeface="Times New Roman" panose="02020603050405020304" pitchFamily="18" charset="0"/>
                <a:sym typeface="Sorts Mill Goudy"/>
              </a:rPr>
              <a:t>Lab</a:t>
            </a:r>
            <a:r>
              <a:rPr lang="hu-HU" sz="1800" b="1" dirty="0" smtClean="0">
                <a:latin typeface="Times New Roman" panose="02020603050405020304" pitchFamily="18" charset="0"/>
                <a:ea typeface="Sorts Mill Goudy"/>
                <a:cs typeface="Times New Roman" panose="02020603050405020304" pitchFamily="18" charset="0"/>
                <a:sym typeface="Sorts Mill Goudy"/>
              </a:rPr>
              <a:t> </a:t>
            </a:r>
            <a:r>
              <a:rPr lang="hu-HU" sz="1800" b="1" dirty="0" err="1" smtClean="0">
                <a:latin typeface="Times New Roman" panose="02020603050405020304" pitchFamily="18" charset="0"/>
                <a:ea typeface="Sorts Mill Goudy"/>
                <a:cs typeface="Times New Roman" panose="02020603050405020304" pitchFamily="18" charset="0"/>
                <a:sym typeface="Sorts Mill Goudy"/>
              </a:rPr>
              <a:t>tests</a:t>
            </a:r>
            <a:r>
              <a:rPr lang="hu-HU" sz="1800" b="1" dirty="0" smtClean="0">
                <a:latin typeface="Times New Roman" panose="02020603050405020304" pitchFamily="18" charset="0"/>
                <a:ea typeface="Sorts Mill Goudy"/>
                <a:cs typeface="Times New Roman" panose="02020603050405020304" pitchFamily="18" charset="0"/>
                <a:sym typeface="Sorts Mill Goudy"/>
              </a:rPr>
              <a:t>:</a:t>
            </a:r>
          </a:p>
          <a:p>
            <a:pPr marL="0" lvl="0" indent="0">
              <a:lnSpc>
                <a:spcPct val="100000"/>
              </a:lnSpc>
              <a:spcBef>
                <a:spcPts val="600"/>
              </a:spcBef>
              <a:buNone/>
            </a:pPr>
            <a:r>
              <a:rPr lang="hu-HU" sz="1800" b="1" dirty="0" smtClean="0">
                <a:latin typeface="Times New Roman" panose="02020603050405020304" pitchFamily="18" charset="0"/>
                <a:ea typeface="Sorts Mill Goudy"/>
                <a:cs typeface="Times New Roman" panose="02020603050405020304" pitchFamily="18" charset="0"/>
                <a:sym typeface="Sorts Mill Goudy"/>
              </a:rPr>
              <a:t>TSH</a:t>
            </a:r>
            <a:r>
              <a:rPr lang="hu-HU" sz="1800" b="1" dirty="0" smtClean="0">
                <a:latin typeface="Times New Roman" panose="02020603050405020304" pitchFamily="18" charset="0"/>
                <a:ea typeface="Sorts Mill Goudy"/>
                <a:cs typeface="Times New Roman" panose="02020603050405020304" pitchFamily="18" charset="0"/>
                <a:sym typeface="Sorts Mill Goudy"/>
              </a:rPr>
              <a:t>: </a:t>
            </a:r>
            <a:r>
              <a:rPr lang="hu-HU" sz="1800" b="1" dirty="0" smtClean="0">
                <a:solidFill>
                  <a:srgbClr val="FF0000"/>
                </a:solidFill>
                <a:latin typeface="Times New Roman" panose="02020603050405020304" pitchFamily="18" charset="0"/>
                <a:ea typeface="Sorts Mill Goudy"/>
                <a:cs typeface="Times New Roman" panose="02020603050405020304" pitchFamily="18" charset="0"/>
                <a:sym typeface="Sorts Mill Goudy"/>
              </a:rPr>
              <a:t>7,38</a:t>
            </a:r>
            <a:r>
              <a:rPr lang="hu-HU" sz="1800" dirty="0" smtClean="0">
                <a:latin typeface="Times New Roman" panose="02020603050405020304" pitchFamily="18" charset="0"/>
                <a:ea typeface="Sorts Mill Goudy"/>
                <a:cs typeface="Times New Roman" panose="02020603050405020304" pitchFamily="18" charset="0"/>
                <a:sym typeface="Sorts Mill Goudy"/>
              </a:rPr>
              <a:t> </a:t>
            </a:r>
            <a:r>
              <a:rPr lang="hu-HU" sz="1800" dirty="0" err="1" smtClean="0">
                <a:latin typeface="Times New Roman" panose="02020603050405020304" pitchFamily="18" charset="0"/>
                <a:ea typeface="Sorts Mill Goudy"/>
                <a:cs typeface="Times New Roman" panose="02020603050405020304" pitchFamily="18" charset="0"/>
                <a:sym typeface="Sorts Mill Goudy"/>
              </a:rPr>
              <a:t>mikroIU</a:t>
            </a:r>
            <a:r>
              <a:rPr lang="hu-HU" sz="1800" dirty="0" smtClean="0">
                <a:latin typeface="Times New Roman" panose="02020603050405020304" pitchFamily="18" charset="0"/>
                <a:ea typeface="Sorts Mill Goudy"/>
                <a:cs typeface="Times New Roman" panose="02020603050405020304" pitchFamily="18" charset="0"/>
                <a:sym typeface="Sorts Mill Goudy"/>
              </a:rPr>
              <a:t>/ml (</a:t>
            </a:r>
            <a:r>
              <a:rPr lang="hu-HU" sz="1800" dirty="0" err="1" smtClean="0">
                <a:latin typeface="Times New Roman" panose="02020603050405020304" pitchFamily="18" charset="0"/>
                <a:ea typeface="Sorts Mill Goudy"/>
                <a:cs typeface="Times New Roman" panose="02020603050405020304" pitchFamily="18" charset="0"/>
                <a:sym typeface="Sorts Mill Goudy"/>
              </a:rPr>
              <a:t>norm</a:t>
            </a:r>
            <a:r>
              <a:rPr lang="hu-HU" sz="1800" dirty="0" smtClean="0">
                <a:latin typeface="Times New Roman" panose="02020603050405020304" pitchFamily="18" charset="0"/>
                <a:ea typeface="Sorts Mill Goudy"/>
                <a:cs typeface="Times New Roman" panose="02020603050405020304" pitchFamily="18" charset="0"/>
                <a:sym typeface="Sorts Mill Goudy"/>
              </a:rPr>
              <a:t>. range</a:t>
            </a:r>
            <a:r>
              <a:rPr lang="hu-HU" sz="1800" dirty="0" smtClean="0">
                <a:latin typeface="Times New Roman" panose="02020603050405020304" pitchFamily="18" charset="0"/>
                <a:ea typeface="Sorts Mill Goudy"/>
                <a:cs typeface="Times New Roman" panose="02020603050405020304" pitchFamily="18" charset="0"/>
                <a:sym typeface="Sorts Mill Goudy"/>
              </a:rPr>
              <a:t>:0.35-4.94)</a:t>
            </a:r>
            <a:r>
              <a:rPr lang="hu-HU" sz="1800" dirty="0" smtClean="0">
                <a:latin typeface="Times New Roman" panose="02020603050405020304" pitchFamily="18" charset="0"/>
                <a:ea typeface="Sorts Mill Goudy"/>
                <a:cs typeface="Times New Roman" panose="02020603050405020304" pitchFamily="18" charset="0"/>
                <a:sym typeface="Sorts Mill Goudy"/>
              </a:rPr>
              <a:t> </a:t>
            </a:r>
          </a:p>
          <a:p>
            <a:pPr marL="0" lvl="0" indent="0">
              <a:lnSpc>
                <a:spcPct val="100000"/>
              </a:lnSpc>
              <a:spcBef>
                <a:spcPts val="600"/>
              </a:spcBef>
              <a:buNone/>
            </a:pPr>
            <a:r>
              <a:rPr lang="hu-HU" sz="1800" b="1" dirty="0" smtClean="0">
                <a:latin typeface="Times New Roman" panose="02020603050405020304" pitchFamily="18" charset="0"/>
                <a:ea typeface="Sorts Mill Goudy"/>
                <a:cs typeface="Times New Roman" panose="02020603050405020304" pitchFamily="18" charset="0"/>
                <a:sym typeface="Sorts Mill Goudy"/>
              </a:rPr>
              <a:t>T4: </a:t>
            </a:r>
            <a:r>
              <a:rPr lang="hu-HU" sz="1800" b="1" dirty="0">
                <a:solidFill>
                  <a:srgbClr val="FF0000"/>
                </a:solidFill>
                <a:latin typeface="Times New Roman" panose="02020603050405020304" pitchFamily="18" charset="0"/>
                <a:ea typeface="Sorts Mill Goudy"/>
                <a:cs typeface="Times New Roman" panose="02020603050405020304" pitchFamily="18" charset="0"/>
                <a:sym typeface="Sorts Mill Goudy"/>
              </a:rPr>
              <a:t>6</a:t>
            </a:r>
            <a:r>
              <a:rPr lang="hu-HU" sz="1800" b="1" dirty="0" smtClean="0">
                <a:solidFill>
                  <a:srgbClr val="FF0000"/>
                </a:solidFill>
                <a:latin typeface="Times New Roman" panose="02020603050405020304" pitchFamily="18" charset="0"/>
                <a:ea typeface="Sorts Mill Goudy"/>
                <a:cs typeface="Times New Roman" panose="02020603050405020304" pitchFamily="18" charset="0"/>
                <a:sym typeface="Sorts Mill Goudy"/>
              </a:rPr>
              <a:t>,08</a:t>
            </a:r>
            <a:r>
              <a:rPr lang="hu-HU" sz="1800" b="1" dirty="0" smtClean="0">
                <a:latin typeface="Times New Roman" panose="02020603050405020304" pitchFamily="18" charset="0"/>
                <a:ea typeface="Sorts Mill Goudy"/>
                <a:cs typeface="Times New Roman" panose="02020603050405020304" pitchFamily="18" charset="0"/>
                <a:sym typeface="Sorts Mill Goudy"/>
              </a:rPr>
              <a:t> </a:t>
            </a:r>
            <a:r>
              <a:rPr lang="hu-HU" sz="1800" dirty="0" err="1" smtClean="0">
                <a:latin typeface="Times New Roman" panose="02020603050405020304" pitchFamily="18" charset="0"/>
                <a:ea typeface="Sorts Mill Goudy"/>
                <a:cs typeface="Times New Roman" panose="02020603050405020304" pitchFamily="18" charset="0"/>
                <a:sym typeface="Sorts Mill Goudy"/>
              </a:rPr>
              <a:t>ng</a:t>
            </a:r>
            <a:r>
              <a:rPr lang="hu-HU" sz="1800" dirty="0" smtClean="0">
                <a:latin typeface="Times New Roman" panose="02020603050405020304" pitchFamily="18" charset="0"/>
                <a:ea typeface="Sorts Mill Goudy"/>
                <a:cs typeface="Times New Roman" panose="02020603050405020304" pitchFamily="18" charset="0"/>
                <a:sym typeface="Sorts Mill Goudy"/>
              </a:rPr>
              <a:t>/dl (</a:t>
            </a:r>
            <a:r>
              <a:rPr lang="hu-HU" sz="1800" dirty="0" err="1" smtClean="0">
                <a:latin typeface="Times New Roman" panose="02020603050405020304" pitchFamily="18" charset="0"/>
                <a:ea typeface="Sorts Mill Goudy"/>
                <a:cs typeface="Times New Roman" panose="02020603050405020304" pitchFamily="18" charset="0"/>
                <a:sym typeface="Sorts Mill Goudy"/>
              </a:rPr>
              <a:t>norm</a:t>
            </a:r>
            <a:r>
              <a:rPr lang="hu-HU" sz="1800" dirty="0" smtClean="0">
                <a:latin typeface="Times New Roman" panose="02020603050405020304" pitchFamily="18" charset="0"/>
                <a:ea typeface="Sorts Mill Goudy"/>
                <a:cs typeface="Times New Roman" panose="02020603050405020304" pitchFamily="18" charset="0"/>
                <a:sym typeface="Sorts Mill Goudy"/>
              </a:rPr>
              <a:t>. </a:t>
            </a:r>
            <a:r>
              <a:rPr lang="hu-HU" sz="1800" dirty="0" err="1" smtClean="0">
                <a:latin typeface="Times New Roman" panose="02020603050405020304" pitchFamily="18" charset="0"/>
                <a:ea typeface="Sorts Mill Goudy"/>
                <a:cs typeface="Times New Roman" panose="02020603050405020304" pitchFamily="18" charset="0"/>
                <a:sym typeface="Sorts Mill Goudy"/>
              </a:rPr>
              <a:t>Range</a:t>
            </a:r>
            <a:r>
              <a:rPr lang="hu-HU" sz="1800" dirty="0" smtClean="0">
                <a:latin typeface="Times New Roman" panose="02020603050405020304" pitchFamily="18" charset="0"/>
                <a:ea typeface="Sorts Mill Goudy"/>
                <a:cs typeface="Times New Roman" panose="02020603050405020304" pitchFamily="18" charset="0"/>
                <a:sym typeface="Sorts Mill Goudy"/>
              </a:rPr>
              <a:t>: 9.01-19.05)</a:t>
            </a:r>
            <a:r>
              <a:rPr lang="hu-HU" sz="1800" b="1" dirty="0" smtClean="0">
                <a:latin typeface="Times New Roman" panose="02020603050405020304" pitchFamily="18" charset="0"/>
                <a:ea typeface="Sorts Mill Goudy"/>
                <a:cs typeface="Times New Roman" panose="02020603050405020304" pitchFamily="18" charset="0"/>
                <a:sym typeface="Sorts Mill Goudy"/>
              </a:rPr>
              <a:t> </a:t>
            </a:r>
          </a:p>
          <a:p>
            <a:pPr marL="0" lvl="0" indent="0">
              <a:lnSpc>
                <a:spcPct val="100000"/>
              </a:lnSpc>
              <a:spcBef>
                <a:spcPts val="600"/>
              </a:spcBef>
              <a:buNone/>
            </a:pPr>
            <a:r>
              <a:rPr lang="hu-HU" sz="1800" b="1" dirty="0" smtClean="0">
                <a:latin typeface="Times New Roman" panose="02020603050405020304" pitchFamily="18" charset="0"/>
                <a:ea typeface="Sorts Mill Goudy"/>
                <a:cs typeface="Times New Roman" panose="02020603050405020304" pitchFamily="18" charset="0"/>
                <a:sym typeface="Sorts Mill Goudy"/>
              </a:rPr>
              <a:t>T3</a:t>
            </a:r>
            <a:r>
              <a:rPr lang="hu-HU" sz="1800" b="1" dirty="0" smtClean="0">
                <a:latin typeface="Times New Roman" panose="02020603050405020304" pitchFamily="18" charset="0"/>
                <a:ea typeface="Sorts Mill Goudy"/>
                <a:cs typeface="Times New Roman" panose="02020603050405020304" pitchFamily="18" charset="0"/>
                <a:sym typeface="Sorts Mill Goudy"/>
              </a:rPr>
              <a:t>: </a:t>
            </a:r>
            <a:r>
              <a:rPr lang="hu-HU" sz="1800" b="1" dirty="0" smtClean="0">
                <a:solidFill>
                  <a:srgbClr val="FF0000"/>
                </a:solidFill>
                <a:latin typeface="Times New Roman" panose="02020603050405020304" pitchFamily="18" charset="0"/>
                <a:ea typeface="Sorts Mill Goudy"/>
                <a:cs typeface="Times New Roman" panose="02020603050405020304" pitchFamily="18" charset="0"/>
                <a:sym typeface="Sorts Mill Goudy"/>
              </a:rPr>
              <a:t>2</a:t>
            </a:r>
            <a:r>
              <a:rPr lang="hu-HU" sz="1800" b="1" dirty="0" smtClean="0">
                <a:solidFill>
                  <a:srgbClr val="FF0000"/>
                </a:solidFill>
                <a:latin typeface="Times New Roman" panose="02020603050405020304" pitchFamily="18" charset="0"/>
                <a:ea typeface="Sorts Mill Goudy"/>
                <a:cs typeface="Times New Roman" panose="02020603050405020304" pitchFamily="18" charset="0"/>
                <a:sym typeface="Sorts Mill Goudy"/>
              </a:rPr>
              <a:t>.05</a:t>
            </a:r>
            <a:r>
              <a:rPr lang="hu-HU" sz="1800" b="1" dirty="0" smtClean="0">
                <a:latin typeface="Times New Roman" panose="02020603050405020304" pitchFamily="18" charset="0"/>
                <a:ea typeface="Sorts Mill Goudy"/>
                <a:cs typeface="Times New Roman" panose="02020603050405020304" pitchFamily="18" charset="0"/>
                <a:sym typeface="Sorts Mill Goudy"/>
              </a:rPr>
              <a:t> </a:t>
            </a:r>
            <a:r>
              <a:rPr lang="hu-HU" sz="1800" dirty="0" err="1" smtClean="0">
                <a:latin typeface="Times New Roman" panose="02020603050405020304" pitchFamily="18" charset="0"/>
                <a:ea typeface="Sorts Mill Goudy"/>
                <a:cs typeface="Times New Roman" panose="02020603050405020304" pitchFamily="18" charset="0"/>
                <a:sym typeface="Sorts Mill Goudy"/>
              </a:rPr>
              <a:t>pg</a:t>
            </a:r>
            <a:r>
              <a:rPr lang="hu-HU" sz="1800" dirty="0" smtClean="0">
                <a:latin typeface="Times New Roman" panose="02020603050405020304" pitchFamily="18" charset="0"/>
                <a:ea typeface="Sorts Mill Goudy"/>
                <a:cs typeface="Times New Roman" panose="02020603050405020304" pitchFamily="18" charset="0"/>
                <a:sym typeface="Sorts Mill Goudy"/>
              </a:rPr>
              <a:t>/ml (</a:t>
            </a:r>
            <a:r>
              <a:rPr lang="hu-HU" sz="1800" dirty="0" err="1" smtClean="0">
                <a:latin typeface="Times New Roman" panose="02020603050405020304" pitchFamily="18" charset="0"/>
                <a:ea typeface="Sorts Mill Goudy"/>
                <a:cs typeface="Times New Roman" panose="02020603050405020304" pitchFamily="18" charset="0"/>
                <a:sym typeface="Sorts Mill Goudy"/>
              </a:rPr>
              <a:t>nor</a:t>
            </a:r>
            <a:r>
              <a:rPr lang="hu-HU" sz="1800" dirty="0" err="1" smtClean="0">
                <a:latin typeface="Times New Roman" panose="02020603050405020304" pitchFamily="18" charset="0"/>
                <a:ea typeface="Sorts Mill Goudy"/>
                <a:cs typeface="Times New Roman" panose="02020603050405020304" pitchFamily="18" charset="0"/>
                <a:sym typeface="Sorts Mill Goudy"/>
              </a:rPr>
              <a:t>m.range</a:t>
            </a:r>
            <a:r>
              <a:rPr lang="hu-HU" sz="1800" dirty="0" smtClean="0">
                <a:latin typeface="Times New Roman" panose="02020603050405020304" pitchFamily="18" charset="0"/>
                <a:ea typeface="Sorts Mill Goudy"/>
                <a:cs typeface="Times New Roman" panose="02020603050405020304" pitchFamily="18" charset="0"/>
                <a:sym typeface="Sorts Mill Goudy"/>
              </a:rPr>
              <a:t>: 2.43-6.01)</a:t>
            </a:r>
          </a:p>
          <a:p>
            <a:pPr marL="0" lvl="0" indent="0">
              <a:lnSpc>
                <a:spcPct val="100000"/>
              </a:lnSpc>
              <a:spcBef>
                <a:spcPts val="600"/>
              </a:spcBef>
              <a:buNone/>
            </a:pPr>
            <a:r>
              <a:rPr lang="hu-HU" sz="1800" b="1" dirty="0" smtClean="0">
                <a:latin typeface="Times New Roman" panose="02020603050405020304" pitchFamily="18" charset="0"/>
                <a:ea typeface="Sorts Mill Goudy"/>
                <a:cs typeface="Times New Roman" panose="02020603050405020304" pitchFamily="18" charset="0"/>
                <a:sym typeface="Sorts Mill Goudy"/>
              </a:rPr>
              <a:t>Anti TPO</a:t>
            </a:r>
            <a:r>
              <a:rPr lang="hu-HU" sz="1800" dirty="0" smtClean="0">
                <a:latin typeface="Times New Roman" panose="02020603050405020304" pitchFamily="18" charset="0"/>
                <a:ea typeface="Sorts Mill Goudy"/>
                <a:cs typeface="Times New Roman" panose="02020603050405020304" pitchFamily="18" charset="0"/>
                <a:sym typeface="Sorts Mill Goudy"/>
              </a:rPr>
              <a:t>: </a:t>
            </a:r>
            <a:r>
              <a:rPr lang="hu-HU" sz="1800" b="1" dirty="0" smtClean="0">
                <a:solidFill>
                  <a:srgbClr val="FF0000"/>
                </a:solidFill>
                <a:latin typeface="Times New Roman" panose="02020603050405020304" pitchFamily="18" charset="0"/>
                <a:ea typeface="Sorts Mill Goudy"/>
                <a:cs typeface="Times New Roman" panose="02020603050405020304" pitchFamily="18" charset="0"/>
                <a:sym typeface="Sorts Mill Goudy"/>
              </a:rPr>
              <a:t>283,5</a:t>
            </a:r>
            <a:r>
              <a:rPr lang="hu-HU" sz="1800" dirty="0" smtClean="0">
                <a:latin typeface="Times New Roman" panose="02020603050405020304" pitchFamily="18" charset="0"/>
                <a:ea typeface="Sorts Mill Goudy"/>
                <a:cs typeface="Times New Roman" panose="02020603050405020304" pitchFamily="18" charset="0"/>
                <a:sym typeface="Sorts Mill Goudy"/>
              </a:rPr>
              <a:t> U/ml (</a:t>
            </a:r>
            <a:r>
              <a:rPr lang="hu-HU" sz="1800" dirty="0" err="1" smtClean="0">
                <a:latin typeface="Times New Roman" panose="02020603050405020304" pitchFamily="18" charset="0"/>
                <a:ea typeface="Sorts Mill Goudy"/>
                <a:cs typeface="Times New Roman" panose="02020603050405020304" pitchFamily="18" charset="0"/>
                <a:sym typeface="Sorts Mill Goudy"/>
              </a:rPr>
              <a:t>norm</a:t>
            </a:r>
            <a:r>
              <a:rPr lang="hu-HU" sz="1800" dirty="0" smtClean="0">
                <a:latin typeface="Times New Roman" panose="02020603050405020304" pitchFamily="18" charset="0"/>
                <a:ea typeface="Sorts Mill Goudy"/>
                <a:cs typeface="Times New Roman" panose="02020603050405020304" pitchFamily="18" charset="0"/>
                <a:sym typeface="Sorts Mill Goudy"/>
              </a:rPr>
              <a:t>. </a:t>
            </a:r>
            <a:r>
              <a:rPr lang="hu-HU" sz="1800" dirty="0" err="1" smtClean="0">
                <a:latin typeface="Times New Roman" panose="02020603050405020304" pitchFamily="18" charset="0"/>
                <a:ea typeface="Sorts Mill Goudy"/>
                <a:cs typeface="Times New Roman" panose="02020603050405020304" pitchFamily="18" charset="0"/>
                <a:sym typeface="Sorts Mill Goudy"/>
              </a:rPr>
              <a:t>Range</a:t>
            </a:r>
            <a:r>
              <a:rPr lang="hu-HU" sz="1800" dirty="0" smtClean="0">
                <a:latin typeface="Times New Roman" panose="02020603050405020304" pitchFamily="18" charset="0"/>
                <a:ea typeface="Sorts Mill Goudy"/>
                <a:cs typeface="Times New Roman" panose="02020603050405020304" pitchFamily="18" charset="0"/>
                <a:sym typeface="Sorts Mill Goudy"/>
              </a:rPr>
              <a:t>: &lt;5.61)         </a:t>
            </a:r>
            <a:endParaRPr lang="hu-HU" sz="1800" dirty="0">
              <a:latin typeface="Times New Roman" panose="02020603050405020304" pitchFamily="18" charset="0"/>
              <a:ea typeface="Sorts Mill Goudy"/>
              <a:cs typeface="Times New Roman" panose="02020603050405020304" pitchFamily="18" charset="0"/>
              <a:sym typeface="Sorts Mill Goudy"/>
            </a:endParaRPr>
          </a:p>
          <a:p>
            <a:pPr marL="0" lvl="0" indent="0">
              <a:lnSpc>
                <a:spcPct val="100000"/>
              </a:lnSpc>
              <a:spcBef>
                <a:spcPts val="600"/>
              </a:spcBef>
              <a:buNone/>
            </a:pPr>
            <a:endParaRPr lang="hu-HU" sz="1800" dirty="0">
              <a:latin typeface="Sorts Mill Goudy"/>
              <a:ea typeface="Sorts Mill Goudy"/>
              <a:cs typeface="Sorts Mill Goudy"/>
              <a:sym typeface="Sorts Mill Goudy"/>
            </a:endParaRPr>
          </a:p>
          <a:p>
            <a:pPr marL="0" lvl="0" indent="0" algn="l" rtl="0">
              <a:lnSpc>
                <a:spcPct val="100000"/>
              </a:lnSpc>
              <a:spcBef>
                <a:spcPts val="600"/>
              </a:spcBef>
              <a:spcAft>
                <a:spcPts val="0"/>
              </a:spcAft>
              <a:buClr>
                <a:schemeClr val="dk1"/>
              </a:buClr>
              <a:buSzPts val="1800"/>
              <a:buNone/>
            </a:pPr>
            <a:endParaRPr sz="1800" dirty="0">
              <a:latin typeface="Sorts Mill Goudy"/>
              <a:ea typeface="Sorts Mill Goudy"/>
              <a:cs typeface="Sorts Mill Goudy"/>
              <a:sym typeface="Sorts Mill Goudy"/>
            </a:endParaRPr>
          </a:p>
        </p:txBody>
      </p:sp>
      <p:sp>
        <p:nvSpPr>
          <p:cNvPr id="258" name="Google Shape;258;p14"/>
          <p:cNvSpPr/>
          <p:nvPr/>
        </p:nvSpPr>
        <p:spPr>
          <a:xfrm>
            <a:off x="8219545" y="1333265"/>
            <a:ext cx="2926988" cy="2594434"/>
          </a:xfrm>
          <a:custGeom>
            <a:avLst/>
            <a:gdLst/>
            <a:ahLst/>
            <a:cxnLst/>
            <a:rect l="l" t="t" r="r" b="b"/>
            <a:pathLst>
              <a:path w="2991693" h="2651787" extrusionOk="0">
                <a:moveTo>
                  <a:pt x="853538" y="0"/>
                </a:moveTo>
                <a:cubicBezTo>
                  <a:pt x="2141030" y="0"/>
                  <a:pt x="2141030" y="0"/>
                  <a:pt x="2141030" y="0"/>
                </a:cubicBezTo>
                <a:cubicBezTo>
                  <a:pt x="2206170" y="0"/>
                  <a:pt x="2290471" y="45985"/>
                  <a:pt x="2324957" y="103466"/>
                </a:cubicBezTo>
                <a:cubicBezTo>
                  <a:pt x="2968702" y="1218596"/>
                  <a:pt x="2968702" y="1218596"/>
                  <a:pt x="2968702" y="1218596"/>
                </a:cubicBezTo>
                <a:cubicBezTo>
                  <a:pt x="2999357" y="1279909"/>
                  <a:pt x="2999357" y="1371878"/>
                  <a:pt x="2968702" y="1433192"/>
                </a:cubicBezTo>
                <a:cubicBezTo>
                  <a:pt x="2324957" y="2548321"/>
                  <a:pt x="2324957" y="2548321"/>
                  <a:pt x="2324957" y="2548321"/>
                </a:cubicBezTo>
                <a:cubicBezTo>
                  <a:pt x="2290471" y="2605803"/>
                  <a:pt x="2206170" y="2651787"/>
                  <a:pt x="2141030" y="2651787"/>
                </a:cubicBezTo>
                <a:lnTo>
                  <a:pt x="853538" y="2651787"/>
                </a:lnTo>
                <a:cubicBezTo>
                  <a:pt x="784566" y="2651787"/>
                  <a:pt x="700266" y="2605803"/>
                  <a:pt x="669612" y="2548321"/>
                </a:cubicBezTo>
                <a:cubicBezTo>
                  <a:pt x="25866" y="1433192"/>
                  <a:pt x="25866" y="1433192"/>
                  <a:pt x="25866" y="1433192"/>
                </a:cubicBezTo>
                <a:cubicBezTo>
                  <a:pt x="-8621" y="1371878"/>
                  <a:pt x="-8621" y="1279909"/>
                  <a:pt x="25866" y="1218596"/>
                </a:cubicBezTo>
                <a:cubicBezTo>
                  <a:pt x="669612" y="103466"/>
                  <a:pt x="669612" y="103466"/>
                  <a:pt x="669612" y="103466"/>
                </a:cubicBezTo>
                <a:cubicBezTo>
                  <a:pt x="700266" y="45985"/>
                  <a:pt x="784566" y="0"/>
                  <a:pt x="853538" y="0"/>
                </a:cubicBezTo>
                <a:close/>
              </a:path>
            </a:pathLst>
          </a:custGeom>
          <a:noFill/>
          <a:ln w="50800"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9" name="Google Shape;259;p14"/>
          <p:cNvSpPr/>
          <p:nvPr/>
        </p:nvSpPr>
        <p:spPr>
          <a:xfrm>
            <a:off x="7575032" y="1327438"/>
            <a:ext cx="675351" cy="595380"/>
          </a:xfrm>
          <a:custGeom>
            <a:avLst/>
            <a:gdLst/>
            <a:ahLst/>
            <a:cxnLst/>
            <a:rect l="l" t="t" r="r" b="b"/>
            <a:pathLst>
              <a:path w="785" h="692" extrusionOk="0">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60" name="Google Shape;260;p14"/>
          <p:cNvSpPr/>
          <p:nvPr/>
        </p:nvSpPr>
        <p:spPr>
          <a:xfrm>
            <a:off x="8152922" y="1075612"/>
            <a:ext cx="550492" cy="485306"/>
          </a:xfrm>
          <a:custGeom>
            <a:avLst/>
            <a:gdLst/>
            <a:ahLst/>
            <a:cxnLst/>
            <a:rect l="l" t="t" r="r" b="b"/>
            <a:pathLst>
              <a:path w="785" h="692" extrusionOk="0">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61" name="Google Shape;261;p14"/>
          <p:cNvSpPr/>
          <p:nvPr/>
        </p:nvSpPr>
        <p:spPr>
          <a:xfrm>
            <a:off x="0" y="51357"/>
            <a:ext cx="1050233" cy="6858000"/>
          </a:xfrm>
          <a:prstGeom prst="rect">
            <a:avLst/>
          </a:prstGeom>
          <a:solidFill>
            <a:srgbClr val="1F386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62" name="Google Shape;262;p14" descr="Picture 7"/>
          <p:cNvPicPr preferRelativeResize="0"/>
          <p:nvPr/>
        </p:nvPicPr>
        <p:blipFill rotWithShape="1">
          <a:blip r:embed="rId3">
            <a:alphaModFix/>
          </a:blip>
          <a:srcRect/>
          <a:stretch/>
        </p:blipFill>
        <p:spPr>
          <a:xfrm>
            <a:off x="8517928" y="1560918"/>
            <a:ext cx="2229984" cy="2241191"/>
          </a:xfrm>
          <a:prstGeom prst="rect">
            <a:avLst/>
          </a:prstGeom>
          <a:noFill/>
          <a:ln>
            <a:noFill/>
          </a:ln>
        </p:spPr>
      </p:pic>
      <p:sp>
        <p:nvSpPr>
          <p:cNvPr id="263" name="Google Shape;263;p14"/>
          <p:cNvSpPr/>
          <p:nvPr/>
        </p:nvSpPr>
        <p:spPr>
          <a:xfrm rot="10800000" flipH="1">
            <a:off x="1050232" y="6400796"/>
            <a:ext cx="11141767" cy="498621"/>
          </a:xfrm>
          <a:prstGeom prst="rect">
            <a:avLst/>
          </a:prstGeom>
          <a:gradFill>
            <a:gsLst>
              <a:gs pos="0">
                <a:schemeClr val="accent1"/>
              </a:gs>
              <a:gs pos="78000">
                <a:srgbClr val="000000"/>
              </a:gs>
              <a:gs pos="100000">
                <a:srgbClr val="000000"/>
              </a:gs>
            </a:gsLst>
            <a:lin ang="2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264" name="Google Shape;264;p14"/>
          <p:cNvSpPr txBox="1"/>
          <p:nvPr/>
        </p:nvSpPr>
        <p:spPr>
          <a:xfrm>
            <a:off x="2638697" y="6465441"/>
            <a:ext cx="8647612"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FEE599"/>
                </a:solidFill>
                <a:latin typeface="Times New Roman"/>
                <a:ea typeface="Times New Roman"/>
                <a:cs typeface="Times New Roman"/>
                <a:sym typeface="Times New Roman"/>
              </a:rPr>
              <a:t>International Science Nutrition Society – CURARE CAUSAM - ISNS 2023 </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15"/>
          <p:cNvSpPr/>
          <p:nvPr/>
        </p:nvSpPr>
        <p:spPr>
          <a:xfrm>
            <a:off x="13129" y="-34409"/>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70" name="Google Shape;270;p15"/>
          <p:cNvSpPr txBox="1">
            <a:spLocks noGrp="1"/>
          </p:cNvSpPr>
          <p:nvPr>
            <p:ph type="title"/>
          </p:nvPr>
        </p:nvSpPr>
        <p:spPr>
          <a:xfrm>
            <a:off x="1188771" y="317383"/>
            <a:ext cx="6247722" cy="1461778"/>
          </a:xfrm>
          <a:prstGeom prst="rect">
            <a:avLst/>
          </a:prstGeom>
          <a:noFill/>
          <a:ln>
            <a:noFill/>
          </a:ln>
        </p:spPr>
        <p:txBody>
          <a:bodyPr spcFirstLastPara="1" wrap="square" lIns="91425" tIns="45700" rIns="91425" bIns="45700" anchor="t" anchorCtr="0">
            <a:normAutofit fontScale="90000"/>
          </a:bodyPr>
          <a:lstStyle/>
          <a:p>
            <a:pPr marL="0" lvl="0" indent="0" algn="l" rtl="0">
              <a:lnSpc>
                <a:spcPct val="90000"/>
              </a:lnSpc>
              <a:spcBef>
                <a:spcPts val="0"/>
              </a:spcBef>
              <a:spcAft>
                <a:spcPts val="0"/>
              </a:spcAft>
              <a:buClr>
                <a:schemeClr val="dk1"/>
              </a:buClr>
              <a:buSzPct val="100000"/>
              <a:buFont typeface="Arial"/>
              <a:buNone/>
            </a:pPr>
            <a:r>
              <a:rPr lang="en-US" b="1" dirty="0">
                <a:latin typeface="Times New Roman" panose="02020603050405020304" pitchFamily="18" charset="0"/>
                <a:ea typeface="Arial"/>
                <a:cs typeface="Times New Roman" panose="02020603050405020304" pitchFamily="18" charset="0"/>
                <a:sym typeface="Arial"/>
              </a:rPr>
              <a:t>Conventional Treatment</a:t>
            </a:r>
            <a:r>
              <a:rPr lang="en-US" dirty="0">
                <a:latin typeface="Arial"/>
                <a:ea typeface="Arial"/>
                <a:cs typeface="Arial"/>
                <a:sym typeface="Arial"/>
              </a:rPr>
              <a:t/>
            </a:r>
            <a:br>
              <a:rPr lang="en-US" dirty="0">
                <a:latin typeface="Arial"/>
                <a:ea typeface="Arial"/>
                <a:cs typeface="Arial"/>
                <a:sym typeface="Arial"/>
              </a:rPr>
            </a:br>
            <a:r>
              <a:rPr lang="en-US" dirty="0">
                <a:latin typeface="Arial"/>
                <a:ea typeface="Arial"/>
                <a:cs typeface="Arial"/>
                <a:sym typeface="Arial"/>
              </a:rPr>
              <a:t/>
            </a:r>
            <a:br>
              <a:rPr lang="en-US" dirty="0">
                <a:latin typeface="Arial"/>
                <a:ea typeface="Arial"/>
                <a:cs typeface="Arial"/>
                <a:sym typeface="Arial"/>
              </a:rPr>
            </a:br>
            <a:r>
              <a:rPr lang="en-US" dirty="0">
                <a:latin typeface="Arial"/>
                <a:ea typeface="Arial"/>
                <a:cs typeface="Arial"/>
                <a:sym typeface="Arial"/>
              </a:rPr>
              <a:t/>
            </a:r>
            <a:br>
              <a:rPr lang="en-US" dirty="0">
                <a:latin typeface="Arial"/>
                <a:ea typeface="Arial"/>
                <a:cs typeface="Arial"/>
                <a:sym typeface="Arial"/>
              </a:rPr>
            </a:br>
            <a:r>
              <a:rPr lang="en-US" dirty="0">
                <a:latin typeface="Arial"/>
                <a:ea typeface="Arial"/>
                <a:cs typeface="Arial"/>
                <a:sym typeface="Arial"/>
              </a:rPr>
              <a:t/>
            </a:r>
            <a:br>
              <a:rPr lang="en-US" dirty="0">
                <a:latin typeface="Arial"/>
                <a:ea typeface="Arial"/>
                <a:cs typeface="Arial"/>
                <a:sym typeface="Arial"/>
              </a:rPr>
            </a:br>
            <a:r>
              <a:rPr lang="en-US" dirty="0">
                <a:latin typeface="Arial"/>
                <a:ea typeface="Arial"/>
                <a:cs typeface="Arial"/>
                <a:sym typeface="Arial"/>
              </a:rPr>
              <a:t/>
            </a:r>
            <a:br>
              <a:rPr lang="en-US" dirty="0">
                <a:latin typeface="Arial"/>
                <a:ea typeface="Arial"/>
                <a:cs typeface="Arial"/>
                <a:sym typeface="Arial"/>
              </a:rPr>
            </a:br>
            <a:r>
              <a:rPr lang="en-US" dirty="0">
                <a:latin typeface="Arial"/>
                <a:ea typeface="Arial"/>
                <a:cs typeface="Arial"/>
                <a:sym typeface="Arial"/>
              </a:rPr>
              <a:t/>
            </a:r>
            <a:br>
              <a:rPr lang="en-US" dirty="0">
                <a:latin typeface="Arial"/>
                <a:ea typeface="Arial"/>
                <a:cs typeface="Arial"/>
                <a:sym typeface="Arial"/>
              </a:rPr>
            </a:br>
            <a:r>
              <a:rPr lang="en-US" dirty="0">
                <a:latin typeface="Arial"/>
                <a:ea typeface="Arial"/>
                <a:cs typeface="Arial"/>
                <a:sym typeface="Arial"/>
              </a:rPr>
              <a:t> </a:t>
            </a:r>
            <a:endParaRPr dirty="0">
              <a:latin typeface="Arial"/>
              <a:ea typeface="Arial"/>
              <a:cs typeface="Arial"/>
              <a:sym typeface="Arial"/>
            </a:endParaRPr>
          </a:p>
        </p:txBody>
      </p:sp>
      <p:sp>
        <p:nvSpPr>
          <p:cNvPr id="271" name="Google Shape;271;p15"/>
          <p:cNvSpPr txBox="1">
            <a:spLocks noGrp="1"/>
          </p:cNvSpPr>
          <p:nvPr>
            <p:ph type="body" idx="1"/>
          </p:nvPr>
        </p:nvSpPr>
        <p:spPr>
          <a:xfrm>
            <a:off x="1190547" y="1075612"/>
            <a:ext cx="6259075" cy="4851575"/>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rgbClr val="000000"/>
              </a:buClr>
              <a:buSzPct val="100000"/>
              <a:buNone/>
            </a:pPr>
            <a:r>
              <a:rPr lang="en-US" sz="2000" dirty="0">
                <a:solidFill>
                  <a:schemeClr val="tx1"/>
                </a:solidFill>
                <a:latin typeface="Times New Roman"/>
                <a:ea typeface="Times New Roman"/>
                <a:cs typeface="Times New Roman"/>
                <a:sym typeface="Times New Roman"/>
              </a:rPr>
              <a:t>Treatment for hypothyroidism usually includes taking the thyroid hormone medicine levothyroxine (</a:t>
            </a:r>
            <a:r>
              <a:rPr lang="en-US" sz="2000" dirty="0" err="1">
                <a:solidFill>
                  <a:schemeClr val="tx1"/>
                </a:solidFill>
                <a:latin typeface="Times New Roman"/>
                <a:ea typeface="Times New Roman"/>
                <a:cs typeface="Times New Roman"/>
                <a:sym typeface="Times New Roman"/>
              </a:rPr>
              <a:t>Levo</a:t>
            </a:r>
            <a:r>
              <a:rPr lang="en-US" sz="2000" dirty="0">
                <a:solidFill>
                  <a:schemeClr val="tx1"/>
                </a:solidFill>
                <a:latin typeface="Times New Roman"/>
                <a:ea typeface="Times New Roman"/>
                <a:cs typeface="Times New Roman"/>
                <a:sym typeface="Times New Roman"/>
              </a:rPr>
              <a:t>-T, Synthroid, others) every day. This medicine is taken by mouth. It returns hormone levels to a healthy range, eliminating symptoms of hypothyroidism. </a:t>
            </a:r>
            <a:br>
              <a:rPr lang="en-US" sz="2000" dirty="0">
                <a:solidFill>
                  <a:schemeClr val="tx1"/>
                </a:solidFill>
                <a:latin typeface="Times New Roman"/>
                <a:ea typeface="Times New Roman"/>
                <a:cs typeface="Times New Roman"/>
                <a:sym typeface="Times New Roman"/>
              </a:rPr>
            </a:br>
            <a:r>
              <a:rPr lang="en-US" sz="2000" dirty="0">
                <a:solidFill>
                  <a:schemeClr val="tx1"/>
                </a:solidFill>
                <a:latin typeface="Times New Roman"/>
                <a:ea typeface="Times New Roman"/>
                <a:cs typeface="Times New Roman"/>
                <a:sym typeface="Times New Roman"/>
              </a:rPr>
              <a:t/>
            </a:r>
            <a:br>
              <a:rPr lang="en-US" sz="2000" dirty="0">
                <a:solidFill>
                  <a:schemeClr val="tx1"/>
                </a:solidFill>
                <a:latin typeface="Times New Roman"/>
                <a:ea typeface="Times New Roman"/>
                <a:cs typeface="Times New Roman"/>
                <a:sym typeface="Times New Roman"/>
              </a:rPr>
            </a:br>
            <a:r>
              <a:rPr lang="en-US" sz="2000" dirty="0">
                <a:solidFill>
                  <a:schemeClr val="tx1"/>
                </a:solidFill>
                <a:latin typeface="Times New Roman"/>
                <a:ea typeface="Times New Roman"/>
                <a:cs typeface="Times New Roman"/>
                <a:sym typeface="Times New Roman"/>
              </a:rPr>
              <a:t>You will likely start to feel better one or two weeks after you begin treatment. Treatment with levothyroxine will be lifelong. Because the dosage you need may change, your health care provider may check your TSH level each year. </a:t>
            </a:r>
          </a:p>
          <a:p>
            <a:pPr marL="0" lvl="0" indent="0" algn="l" rtl="0">
              <a:lnSpc>
                <a:spcPct val="90000"/>
              </a:lnSpc>
              <a:spcBef>
                <a:spcPts val="0"/>
              </a:spcBef>
              <a:spcAft>
                <a:spcPts val="0"/>
              </a:spcAft>
              <a:buClr>
                <a:srgbClr val="000000"/>
              </a:buClr>
              <a:buSzPct val="100000"/>
              <a:buNone/>
            </a:pPr>
            <a:endParaRPr lang="en-US" sz="2000" dirty="0">
              <a:solidFill>
                <a:schemeClr val="tx1"/>
              </a:solidFill>
              <a:latin typeface="Times New Roman"/>
              <a:ea typeface="Times New Roman"/>
              <a:cs typeface="Times New Roman"/>
              <a:sym typeface="Times New Roman"/>
            </a:endParaRPr>
          </a:p>
          <a:p>
            <a:pPr marL="0" lvl="0" indent="0" algn="l" rtl="0">
              <a:lnSpc>
                <a:spcPct val="90000"/>
              </a:lnSpc>
              <a:spcBef>
                <a:spcPts val="0"/>
              </a:spcBef>
              <a:spcAft>
                <a:spcPts val="0"/>
              </a:spcAft>
              <a:buClr>
                <a:srgbClr val="000000"/>
              </a:buClr>
              <a:buSzPct val="100000"/>
              <a:buNone/>
            </a:pPr>
            <a:r>
              <a:rPr lang="en-US" sz="2000" dirty="0">
                <a:solidFill>
                  <a:schemeClr val="tx1"/>
                </a:solidFill>
                <a:latin typeface="Times New Roman"/>
                <a:ea typeface="Times New Roman"/>
                <a:cs typeface="Times New Roman"/>
                <a:sym typeface="Times New Roman"/>
              </a:rPr>
              <a:t>If you are diagnosed with subclinical hypothyroidism, talk about treatment with your health care provider. For a mild rise in TSH, thyroid hormone medicine may not be useful. If your TSH level is higher, but still in the subclinical range, thyroid hormones may improve some symptoms</a:t>
            </a:r>
            <a:r>
              <a:rPr lang="en-US" sz="2000" dirty="0" smtClean="0">
                <a:solidFill>
                  <a:schemeClr val="tx1"/>
                </a:solidFill>
                <a:latin typeface="Times New Roman"/>
                <a:ea typeface="Times New Roman"/>
                <a:cs typeface="Times New Roman"/>
                <a:sym typeface="Times New Roman"/>
              </a:rPr>
              <a:t>.</a:t>
            </a:r>
            <a:endParaRPr lang="hu-HU" sz="2000" dirty="0" smtClean="0">
              <a:solidFill>
                <a:schemeClr val="tx1"/>
              </a:solidFill>
              <a:latin typeface="Times New Roman"/>
              <a:ea typeface="Times New Roman"/>
              <a:cs typeface="Times New Roman"/>
              <a:sym typeface="Times New Roman"/>
            </a:endParaRPr>
          </a:p>
          <a:p>
            <a:pPr marL="0" lvl="0" indent="0">
              <a:spcBef>
                <a:spcPts val="0"/>
              </a:spcBef>
              <a:buClr>
                <a:srgbClr val="000000"/>
              </a:buClr>
              <a:buSzPct val="100000"/>
              <a:buNone/>
            </a:pPr>
            <a:endParaRPr lang="hu-HU" sz="2000" dirty="0">
              <a:solidFill>
                <a:schemeClr val="tx1"/>
              </a:solidFill>
              <a:latin typeface="Times New Roman"/>
              <a:cs typeface="Times New Roman"/>
              <a:sym typeface="Times New Roman"/>
            </a:endParaRPr>
          </a:p>
          <a:p>
            <a:pPr marL="0" lvl="0" indent="0">
              <a:spcBef>
                <a:spcPts val="0"/>
              </a:spcBef>
              <a:buClr>
                <a:srgbClr val="000000"/>
              </a:buClr>
              <a:buSzPct val="100000"/>
              <a:buNone/>
            </a:pPr>
            <a:r>
              <a:rPr lang="hu-HU" sz="2000" b="1" dirty="0" err="1" smtClean="0">
                <a:solidFill>
                  <a:schemeClr val="tx1"/>
                </a:solidFill>
                <a:latin typeface="Calibri" panose="020F0502020204030204" pitchFamily="34" charset="0"/>
                <a:cs typeface="Calibri" panose="020F0502020204030204" pitchFamily="34" charset="0"/>
                <a:sym typeface="Times New Roman"/>
              </a:rPr>
              <a:t>She</a:t>
            </a:r>
            <a:r>
              <a:rPr lang="en-US" sz="1900" b="1" dirty="0" smtClean="0"/>
              <a:t> </a:t>
            </a:r>
            <a:r>
              <a:rPr lang="en-US" sz="1900" b="1" dirty="0"/>
              <a:t>was started on levothyroxine medication</a:t>
            </a:r>
            <a:r>
              <a:rPr lang="en-US" sz="1900" dirty="0" smtClean="0"/>
              <a:t>.</a:t>
            </a:r>
            <a:r>
              <a:rPr lang="hu-HU" sz="1900" dirty="0" smtClean="0"/>
              <a:t> </a:t>
            </a:r>
          </a:p>
          <a:p>
            <a:pPr marL="0" lvl="0" indent="0">
              <a:spcBef>
                <a:spcPts val="0"/>
              </a:spcBef>
              <a:buClr>
                <a:srgbClr val="000000"/>
              </a:buClr>
              <a:buSzPct val="100000"/>
              <a:buNone/>
            </a:pPr>
            <a:r>
              <a:rPr lang="hu-HU" sz="1900" dirty="0" smtClean="0"/>
              <a:t>L-</a:t>
            </a:r>
            <a:r>
              <a:rPr lang="hu-HU" sz="1900" dirty="0" err="1" smtClean="0"/>
              <a:t>thyroxin</a:t>
            </a:r>
            <a:r>
              <a:rPr lang="hu-HU" sz="1900" dirty="0" smtClean="0"/>
              <a:t>: 100 </a:t>
            </a:r>
            <a:r>
              <a:rPr lang="hu-HU" sz="1900" dirty="0" err="1" smtClean="0"/>
              <a:t>mikrogramm</a:t>
            </a:r>
            <a:r>
              <a:rPr lang="hu-HU" sz="1900" dirty="0" smtClean="0"/>
              <a:t>/</a:t>
            </a:r>
            <a:r>
              <a:rPr lang="hu-HU" sz="1900" dirty="0" err="1" smtClean="0"/>
              <a:t>day</a:t>
            </a:r>
            <a:r>
              <a:rPr lang="en-US" sz="1900" dirty="0" smtClean="0"/>
              <a:t> </a:t>
            </a:r>
            <a:r>
              <a:rPr lang="en-US" sz="1900" dirty="0" smtClean="0">
                <a:solidFill>
                  <a:schemeClr val="tx1"/>
                </a:solidFill>
                <a:latin typeface="Times New Roman"/>
                <a:ea typeface="Times New Roman"/>
                <a:cs typeface="Times New Roman"/>
                <a:sym typeface="Times New Roman"/>
              </a:rPr>
              <a:t> </a:t>
            </a:r>
            <a:endParaRPr lang="en-US" sz="1900" dirty="0">
              <a:solidFill>
                <a:schemeClr val="tx1"/>
              </a:solidFill>
              <a:latin typeface="Times New Roman"/>
              <a:ea typeface="Times New Roman"/>
              <a:cs typeface="Times New Roman"/>
              <a:sym typeface="Times New Roman"/>
            </a:endParaRPr>
          </a:p>
        </p:txBody>
      </p:sp>
      <p:sp>
        <p:nvSpPr>
          <p:cNvPr id="272" name="Google Shape;272;p15"/>
          <p:cNvSpPr/>
          <p:nvPr/>
        </p:nvSpPr>
        <p:spPr>
          <a:xfrm>
            <a:off x="8219545" y="1333265"/>
            <a:ext cx="2926988" cy="2594434"/>
          </a:xfrm>
          <a:custGeom>
            <a:avLst/>
            <a:gdLst/>
            <a:ahLst/>
            <a:cxnLst/>
            <a:rect l="l" t="t" r="r" b="b"/>
            <a:pathLst>
              <a:path w="2991693" h="2651787" extrusionOk="0">
                <a:moveTo>
                  <a:pt x="853538" y="0"/>
                </a:moveTo>
                <a:cubicBezTo>
                  <a:pt x="2141030" y="0"/>
                  <a:pt x="2141030" y="0"/>
                  <a:pt x="2141030" y="0"/>
                </a:cubicBezTo>
                <a:cubicBezTo>
                  <a:pt x="2206170" y="0"/>
                  <a:pt x="2290471" y="45985"/>
                  <a:pt x="2324957" y="103466"/>
                </a:cubicBezTo>
                <a:cubicBezTo>
                  <a:pt x="2968702" y="1218596"/>
                  <a:pt x="2968702" y="1218596"/>
                  <a:pt x="2968702" y="1218596"/>
                </a:cubicBezTo>
                <a:cubicBezTo>
                  <a:pt x="2999357" y="1279909"/>
                  <a:pt x="2999357" y="1371878"/>
                  <a:pt x="2968702" y="1433192"/>
                </a:cubicBezTo>
                <a:cubicBezTo>
                  <a:pt x="2324957" y="2548321"/>
                  <a:pt x="2324957" y="2548321"/>
                  <a:pt x="2324957" y="2548321"/>
                </a:cubicBezTo>
                <a:cubicBezTo>
                  <a:pt x="2290471" y="2605803"/>
                  <a:pt x="2206170" y="2651787"/>
                  <a:pt x="2141030" y="2651787"/>
                </a:cubicBezTo>
                <a:lnTo>
                  <a:pt x="853538" y="2651787"/>
                </a:lnTo>
                <a:cubicBezTo>
                  <a:pt x="784566" y="2651787"/>
                  <a:pt x="700266" y="2605803"/>
                  <a:pt x="669612" y="2548321"/>
                </a:cubicBezTo>
                <a:cubicBezTo>
                  <a:pt x="25866" y="1433192"/>
                  <a:pt x="25866" y="1433192"/>
                  <a:pt x="25866" y="1433192"/>
                </a:cubicBezTo>
                <a:cubicBezTo>
                  <a:pt x="-8621" y="1371878"/>
                  <a:pt x="-8621" y="1279909"/>
                  <a:pt x="25866" y="1218596"/>
                </a:cubicBezTo>
                <a:cubicBezTo>
                  <a:pt x="669612" y="103466"/>
                  <a:pt x="669612" y="103466"/>
                  <a:pt x="669612" y="103466"/>
                </a:cubicBezTo>
                <a:cubicBezTo>
                  <a:pt x="700266" y="45985"/>
                  <a:pt x="784566" y="0"/>
                  <a:pt x="853538" y="0"/>
                </a:cubicBezTo>
                <a:close/>
              </a:path>
            </a:pathLst>
          </a:custGeom>
          <a:noFill/>
          <a:ln w="50800"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73" name="Google Shape;273;p15"/>
          <p:cNvSpPr/>
          <p:nvPr/>
        </p:nvSpPr>
        <p:spPr>
          <a:xfrm>
            <a:off x="7575032" y="1327438"/>
            <a:ext cx="675351" cy="595380"/>
          </a:xfrm>
          <a:custGeom>
            <a:avLst/>
            <a:gdLst/>
            <a:ahLst/>
            <a:cxnLst/>
            <a:rect l="l" t="t" r="r" b="b"/>
            <a:pathLst>
              <a:path w="785" h="692" extrusionOk="0">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74" name="Google Shape;274;p15"/>
          <p:cNvSpPr/>
          <p:nvPr/>
        </p:nvSpPr>
        <p:spPr>
          <a:xfrm>
            <a:off x="8152922" y="1075612"/>
            <a:ext cx="550492" cy="485306"/>
          </a:xfrm>
          <a:custGeom>
            <a:avLst/>
            <a:gdLst/>
            <a:ahLst/>
            <a:cxnLst/>
            <a:rect l="l" t="t" r="r" b="b"/>
            <a:pathLst>
              <a:path w="785" h="692" extrusionOk="0">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75" name="Google Shape;275;p15"/>
          <p:cNvSpPr/>
          <p:nvPr/>
        </p:nvSpPr>
        <p:spPr>
          <a:xfrm>
            <a:off x="0" y="-61407"/>
            <a:ext cx="1050233" cy="6858000"/>
          </a:xfrm>
          <a:prstGeom prst="rect">
            <a:avLst/>
          </a:prstGeom>
          <a:solidFill>
            <a:srgbClr val="1F386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76" name="Google Shape;276;p15" descr="Picture 7"/>
          <p:cNvPicPr preferRelativeResize="0"/>
          <p:nvPr/>
        </p:nvPicPr>
        <p:blipFill rotWithShape="1">
          <a:blip r:embed="rId3">
            <a:alphaModFix/>
          </a:blip>
          <a:srcRect/>
          <a:stretch/>
        </p:blipFill>
        <p:spPr>
          <a:xfrm>
            <a:off x="8517928" y="1560918"/>
            <a:ext cx="2229984" cy="2241191"/>
          </a:xfrm>
          <a:prstGeom prst="rect">
            <a:avLst/>
          </a:prstGeom>
          <a:noFill/>
          <a:ln>
            <a:noFill/>
          </a:ln>
        </p:spPr>
      </p:pic>
      <p:sp>
        <p:nvSpPr>
          <p:cNvPr id="277" name="Google Shape;277;p15"/>
          <p:cNvSpPr/>
          <p:nvPr/>
        </p:nvSpPr>
        <p:spPr>
          <a:xfrm rot="10800000" flipH="1">
            <a:off x="0" y="6400799"/>
            <a:ext cx="12192000" cy="456773"/>
          </a:xfrm>
          <a:prstGeom prst="rect">
            <a:avLst/>
          </a:prstGeom>
          <a:gradFill>
            <a:gsLst>
              <a:gs pos="0">
                <a:schemeClr val="accent1"/>
              </a:gs>
              <a:gs pos="78000">
                <a:srgbClr val="000000"/>
              </a:gs>
              <a:gs pos="100000">
                <a:srgbClr val="000000"/>
              </a:gs>
            </a:gsLst>
            <a:lin ang="2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278" name="Google Shape;278;p15"/>
          <p:cNvSpPr txBox="1"/>
          <p:nvPr/>
        </p:nvSpPr>
        <p:spPr>
          <a:xfrm>
            <a:off x="2092878" y="6427261"/>
            <a:ext cx="905647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FEE599"/>
                </a:solidFill>
                <a:latin typeface="Times New Roman"/>
                <a:ea typeface="Times New Roman"/>
                <a:cs typeface="Times New Roman"/>
                <a:sym typeface="Times New Roman"/>
              </a:rPr>
              <a:t>International Science Nutrition Society – CURARE CAUSAM - ISNS 2023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p16"/>
          <p:cNvSpPr txBox="1">
            <a:spLocks noGrp="1"/>
          </p:cNvSpPr>
          <p:nvPr>
            <p:ph type="title"/>
          </p:nvPr>
        </p:nvSpPr>
        <p:spPr>
          <a:xfrm>
            <a:off x="1424248" y="-24167"/>
            <a:ext cx="4944152" cy="1622321"/>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Arial"/>
              <a:buNone/>
            </a:pPr>
            <a:r>
              <a:rPr lang="en-US" sz="3600" b="1" dirty="0" smtClean="0">
                <a:latin typeface="Calibri" panose="020F0502020204030204" pitchFamily="34" charset="0"/>
                <a:ea typeface="Arial"/>
                <a:cs typeface="Calibri" panose="020F0502020204030204" pitchFamily="34" charset="0"/>
                <a:sym typeface="Arial"/>
              </a:rPr>
              <a:t>Method</a:t>
            </a:r>
            <a:endParaRPr b="1" dirty="0">
              <a:latin typeface="Calibri" panose="020F0502020204030204" pitchFamily="34" charset="0"/>
              <a:cs typeface="Calibri" panose="020F0502020204030204" pitchFamily="34" charset="0"/>
            </a:endParaRPr>
          </a:p>
        </p:txBody>
      </p:sp>
      <p:sp>
        <p:nvSpPr>
          <p:cNvPr id="284" name="Google Shape;284;p16"/>
          <p:cNvSpPr txBox="1">
            <a:spLocks noGrp="1"/>
          </p:cNvSpPr>
          <p:nvPr>
            <p:ph type="body" idx="1"/>
          </p:nvPr>
        </p:nvSpPr>
        <p:spPr>
          <a:xfrm>
            <a:off x="1234238" y="1260152"/>
            <a:ext cx="4858712" cy="4766179"/>
          </a:xfrm>
          <a:prstGeom prst="rect">
            <a:avLst/>
          </a:prstGeom>
          <a:noFill/>
          <a:ln>
            <a:noFill/>
          </a:ln>
        </p:spPr>
        <p:txBody>
          <a:bodyPr spcFirstLastPara="1" wrap="square" lIns="91425" tIns="45700" rIns="91425" bIns="45700" anchor="t" anchorCtr="0">
            <a:noAutofit/>
          </a:bodyPr>
          <a:lstStyle/>
          <a:p>
            <a:pPr lvl="0" fontAlgn="base">
              <a:spcBef>
                <a:spcPts val="0"/>
              </a:spcBef>
            </a:pPr>
            <a:r>
              <a:rPr lang="en-US" sz="1600" b="1" dirty="0">
                <a:solidFill>
                  <a:srgbClr val="000000"/>
                </a:solidFill>
                <a:latin typeface="Calibri" panose="020F0502020204030204" pitchFamily="34" charset="0"/>
                <a:cs typeface="Calibri" panose="020F0502020204030204" pitchFamily="34" charset="0"/>
              </a:rPr>
              <a:t>Proprietary blend I</a:t>
            </a:r>
            <a:r>
              <a:rPr lang="en-US" sz="1600" dirty="0">
                <a:solidFill>
                  <a:srgbClr val="000000"/>
                </a:solidFill>
                <a:latin typeface="Calibri" panose="020F0502020204030204" pitchFamily="34" charset="0"/>
                <a:cs typeface="Calibri" panose="020F0502020204030204" pitchFamily="34" charset="0"/>
              </a:rPr>
              <a:t>:</a:t>
            </a:r>
            <a:r>
              <a:rPr lang="hu-HU" sz="1600" dirty="0">
                <a:solidFill>
                  <a:srgbClr val="000000"/>
                </a:solidFill>
                <a:latin typeface="Calibri" panose="020F0502020204030204" pitchFamily="34" charset="0"/>
                <a:cs typeface="Calibri" panose="020F0502020204030204" pitchFamily="34" charset="0"/>
              </a:rPr>
              <a:t> </a:t>
            </a:r>
            <a:r>
              <a:rPr lang="en-US" sz="1600" dirty="0" smtClean="0">
                <a:solidFill>
                  <a:srgbClr val="000000"/>
                </a:solidFill>
                <a:latin typeface="Calibri" panose="020F0502020204030204" pitchFamily="34" charset="0"/>
                <a:cs typeface="Calibri" panose="020F0502020204030204" pitchFamily="34" charset="0"/>
              </a:rPr>
              <a:t>2x</a:t>
            </a:r>
            <a:r>
              <a:rPr lang="hu-HU" sz="1600" dirty="0" smtClean="0">
                <a:solidFill>
                  <a:srgbClr val="000000"/>
                </a:solidFill>
                <a:latin typeface="Calibri" panose="020F0502020204030204" pitchFamily="34" charset="0"/>
                <a:cs typeface="Calibri" panose="020F0502020204030204" pitchFamily="34" charset="0"/>
              </a:rPr>
              <a:t>3</a:t>
            </a:r>
            <a:r>
              <a:rPr lang="en-US" sz="1600" dirty="0" smtClean="0">
                <a:solidFill>
                  <a:srgbClr val="000000"/>
                </a:solidFill>
                <a:latin typeface="Calibri" panose="020F0502020204030204" pitchFamily="34" charset="0"/>
                <a:cs typeface="Calibri" panose="020F0502020204030204" pitchFamily="34" charset="0"/>
              </a:rPr>
              <a:t> </a:t>
            </a:r>
            <a:r>
              <a:rPr lang="en-US" sz="1600" dirty="0">
                <a:solidFill>
                  <a:srgbClr val="000000"/>
                </a:solidFill>
                <a:latin typeface="Calibri" panose="020F0502020204030204" pitchFamily="34" charset="0"/>
                <a:cs typeface="Calibri" panose="020F0502020204030204" pitchFamily="34" charset="0"/>
              </a:rPr>
              <a:t>drops, morning </a:t>
            </a:r>
            <a:r>
              <a:rPr lang="en-US" sz="1600" dirty="0" smtClean="0">
                <a:solidFill>
                  <a:srgbClr val="000000"/>
                </a:solidFill>
                <a:latin typeface="Calibri" panose="020F0502020204030204" pitchFamily="34" charset="0"/>
                <a:cs typeface="Calibri" panose="020F0502020204030204" pitchFamily="34" charset="0"/>
              </a:rPr>
              <a:t>and</a:t>
            </a:r>
            <a:endParaRPr lang="en-US" sz="1600" dirty="0">
              <a:solidFill>
                <a:srgbClr val="000000"/>
              </a:solidFill>
              <a:latin typeface="Calibri" panose="020F0502020204030204" pitchFamily="34" charset="0"/>
              <a:cs typeface="Calibri" panose="020F0502020204030204" pitchFamily="34" charset="0"/>
            </a:endParaRPr>
          </a:p>
          <a:p>
            <a:pPr marL="0" lvl="0" indent="0" fontAlgn="base">
              <a:spcBef>
                <a:spcPts val="0"/>
              </a:spcBef>
              <a:buNone/>
            </a:pPr>
            <a:r>
              <a:rPr lang="hu-HU" sz="1600" dirty="0" smtClean="0">
                <a:solidFill>
                  <a:srgbClr val="000000"/>
                </a:solidFill>
                <a:latin typeface="Calibri" panose="020F0502020204030204" pitchFamily="34" charset="0"/>
                <a:cs typeface="Calibri" panose="020F0502020204030204" pitchFamily="34" charset="0"/>
              </a:rPr>
              <a:t>          </a:t>
            </a:r>
            <a:r>
              <a:rPr lang="en-US" sz="1600" dirty="0" smtClean="0">
                <a:solidFill>
                  <a:srgbClr val="000000"/>
                </a:solidFill>
                <a:latin typeface="Calibri" panose="020F0502020204030204" pitchFamily="34" charset="0"/>
                <a:cs typeface="Calibri" panose="020F0502020204030204" pitchFamily="34" charset="0"/>
              </a:rPr>
              <a:t>evening</a:t>
            </a:r>
            <a:r>
              <a:rPr lang="en-US" sz="1600" dirty="0">
                <a:solidFill>
                  <a:srgbClr val="000000"/>
                </a:solidFill>
                <a:latin typeface="Calibri" panose="020F0502020204030204" pitchFamily="34" charset="0"/>
                <a:cs typeface="Calibri" panose="020F0502020204030204" pitchFamily="34" charset="0"/>
              </a:rPr>
              <a:t>, for 3 days, then every 3 days then</a:t>
            </a:r>
          </a:p>
          <a:p>
            <a:pPr marL="0" lvl="0" indent="0" fontAlgn="base">
              <a:spcBef>
                <a:spcPts val="0"/>
              </a:spcBef>
              <a:buNone/>
            </a:pPr>
            <a:r>
              <a:rPr lang="hu-HU" sz="1600" dirty="0" smtClean="0">
                <a:solidFill>
                  <a:srgbClr val="000000"/>
                </a:solidFill>
                <a:latin typeface="Calibri" panose="020F0502020204030204" pitchFamily="34" charset="0"/>
                <a:cs typeface="Calibri" panose="020F0502020204030204" pitchFamily="34" charset="0"/>
              </a:rPr>
              <a:t>          </a:t>
            </a:r>
            <a:r>
              <a:rPr lang="en-US" sz="1600" dirty="0" smtClean="0">
                <a:solidFill>
                  <a:srgbClr val="000000"/>
                </a:solidFill>
                <a:latin typeface="Calibri" panose="020F0502020204030204" pitchFamily="34" charset="0"/>
                <a:cs typeface="Calibri" panose="020F0502020204030204" pitchFamily="34" charset="0"/>
              </a:rPr>
              <a:t>increased </a:t>
            </a:r>
            <a:r>
              <a:rPr lang="en-US" sz="1600" dirty="0">
                <a:solidFill>
                  <a:srgbClr val="000000"/>
                </a:solidFill>
                <a:latin typeface="Calibri" panose="020F0502020204030204" pitchFamily="34" charset="0"/>
                <a:cs typeface="Calibri" panose="020F0502020204030204" pitchFamily="34" charset="0"/>
              </a:rPr>
              <a:t>by 1-1 drops every 3 days to 2x1</a:t>
            </a:r>
            <a:r>
              <a:rPr lang="hu-HU" sz="1600" dirty="0">
                <a:solidFill>
                  <a:srgbClr val="000000"/>
                </a:solidFill>
                <a:latin typeface="Calibri" panose="020F0502020204030204" pitchFamily="34" charset="0"/>
                <a:cs typeface="Calibri" panose="020F0502020204030204" pitchFamily="34" charset="0"/>
              </a:rPr>
              <a:t>0</a:t>
            </a:r>
          </a:p>
          <a:p>
            <a:pPr marL="0" lvl="0" indent="0" fontAlgn="base">
              <a:spcBef>
                <a:spcPts val="0"/>
              </a:spcBef>
            </a:pPr>
            <a:endParaRPr lang="hu-HU" sz="1600" dirty="0">
              <a:solidFill>
                <a:srgbClr val="000000"/>
              </a:solidFill>
              <a:latin typeface="Calibri" panose="020F0502020204030204" pitchFamily="34" charset="0"/>
              <a:cs typeface="Calibri" panose="020F0502020204030204" pitchFamily="34" charset="0"/>
            </a:endParaRPr>
          </a:p>
          <a:p>
            <a:pPr marL="0" indent="0" fontAlgn="base">
              <a:spcBef>
                <a:spcPts val="0"/>
              </a:spcBef>
            </a:pPr>
            <a:r>
              <a:rPr lang="hu-HU" sz="1600" b="1" dirty="0" smtClean="0">
                <a:solidFill>
                  <a:prstClr val="black"/>
                </a:solidFill>
                <a:latin typeface="Calibri" panose="020F0502020204030204" pitchFamily="34" charset="0"/>
                <a:cs typeface="Calibri" panose="020F0502020204030204" pitchFamily="34" charset="0"/>
              </a:rPr>
              <a:t>        </a:t>
            </a:r>
            <a:r>
              <a:rPr lang="en-US" sz="1600" b="1" dirty="0" smtClean="0">
                <a:solidFill>
                  <a:prstClr val="black"/>
                </a:solidFill>
                <a:latin typeface="Calibri" panose="020F0502020204030204" pitchFamily="34" charset="0"/>
                <a:cs typeface="Calibri" panose="020F0502020204030204" pitchFamily="34" charset="0"/>
              </a:rPr>
              <a:t>Proprietary </a:t>
            </a:r>
            <a:r>
              <a:rPr lang="en-US" sz="1600" b="1" dirty="0">
                <a:solidFill>
                  <a:prstClr val="black"/>
                </a:solidFill>
                <a:latin typeface="Calibri" panose="020F0502020204030204" pitchFamily="34" charset="0"/>
                <a:cs typeface="Calibri" panose="020F0502020204030204" pitchFamily="34" charset="0"/>
              </a:rPr>
              <a:t>blend II </a:t>
            </a:r>
            <a:r>
              <a:rPr lang="en-US" sz="1600" dirty="0">
                <a:solidFill>
                  <a:prstClr val="black"/>
                </a:solidFill>
                <a:latin typeface="Calibri" panose="020F0502020204030204" pitchFamily="34" charset="0"/>
                <a:cs typeface="Calibri" panose="020F0502020204030204" pitchFamily="34" charset="0"/>
              </a:rPr>
              <a:t>:</a:t>
            </a:r>
            <a:r>
              <a:rPr lang="x-none" sz="1600" dirty="0">
                <a:latin typeface="Calibri" panose="020F0502020204030204" pitchFamily="34" charset="0"/>
                <a:cs typeface="Calibri" panose="020F0502020204030204" pitchFamily="34" charset="0"/>
              </a:rPr>
              <a:t>1 in the morning for </a:t>
            </a:r>
            <a:r>
              <a:rPr lang="hu-HU" sz="1600" dirty="0">
                <a:latin typeface="Calibri" panose="020F0502020204030204" pitchFamily="34" charset="0"/>
                <a:cs typeface="Calibri" panose="020F0502020204030204" pitchFamily="34" charset="0"/>
              </a:rPr>
              <a:t>7</a:t>
            </a:r>
            <a:r>
              <a:rPr lang="x-none" sz="1600" dirty="0">
                <a:latin typeface="Calibri" panose="020F0502020204030204" pitchFamily="34" charset="0"/>
                <a:cs typeface="Calibri" panose="020F0502020204030204" pitchFamily="34" charset="0"/>
              </a:rPr>
              <a:t> days, </a:t>
            </a:r>
            <a:endParaRPr lang="hu-HU" sz="1600" dirty="0" smtClean="0">
              <a:latin typeface="Calibri" panose="020F0502020204030204" pitchFamily="34" charset="0"/>
              <a:cs typeface="Calibri" panose="020F0502020204030204" pitchFamily="34" charset="0"/>
            </a:endParaRPr>
          </a:p>
          <a:p>
            <a:pPr marL="0" indent="0" fontAlgn="base">
              <a:spcBef>
                <a:spcPts val="0"/>
              </a:spcBef>
              <a:buNone/>
            </a:pPr>
            <a:r>
              <a:rPr lang="hu-HU" sz="1600" dirty="0" smtClean="0">
                <a:latin typeface="Calibri" panose="020F0502020204030204" pitchFamily="34" charset="0"/>
                <a:cs typeface="Calibri" panose="020F0502020204030204" pitchFamily="34" charset="0"/>
              </a:rPr>
              <a:t>         </a:t>
            </a:r>
            <a:r>
              <a:rPr lang="x-none" sz="1600" dirty="0" smtClean="0">
                <a:latin typeface="Calibri" panose="020F0502020204030204" pitchFamily="34" charset="0"/>
                <a:cs typeface="Calibri" panose="020F0502020204030204" pitchFamily="34" charset="0"/>
              </a:rPr>
              <a:t>then </a:t>
            </a:r>
            <a:r>
              <a:rPr lang="x-none" sz="1600" dirty="0">
                <a:latin typeface="Calibri" panose="020F0502020204030204" pitchFamily="34" charset="0"/>
                <a:cs typeface="Calibri" panose="020F0502020204030204" pitchFamily="34" charset="0"/>
              </a:rPr>
              <a:t>2, 1 in the morning and 1 </a:t>
            </a:r>
            <a:r>
              <a:rPr lang="hu-HU" sz="1600" dirty="0">
                <a:latin typeface="Calibri" panose="020F0502020204030204" pitchFamily="34" charset="0"/>
                <a:cs typeface="Calibri" panose="020F0502020204030204" pitchFamily="34" charset="0"/>
              </a:rPr>
              <a:t>in </a:t>
            </a:r>
            <a:r>
              <a:rPr lang="hu-HU" sz="1600" dirty="0" err="1">
                <a:latin typeface="Calibri" panose="020F0502020204030204" pitchFamily="34" charset="0"/>
                <a:cs typeface="Calibri" panose="020F0502020204030204" pitchFamily="34" charset="0"/>
              </a:rPr>
              <a:t>the</a:t>
            </a:r>
            <a:r>
              <a:rPr lang="hu-HU" sz="1600" dirty="0">
                <a:latin typeface="Calibri" panose="020F0502020204030204" pitchFamily="34" charset="0"/>
                <a:cs typeface="Calibri" panose="020F0502020204030204" pitchFamily="34" charset="0"/>
              </a:rPr>
              <a:t> </a:t>
            </a:r>
            <a:r>
              <a:rPr lang="hu-HU" sz="1600" dirty="0" err="1">
                <a:latin typeface="Calibri" panose="020F0502020204030204" pitchFamily="34" charset="0"/>
                <a:cs typeface="Calibri" panose="020F0502020204030204" pitchFamily="34" charset="0"/>
              </a:rPr>
              <a:t>afternoon</a:t>
            </a:r>
            <a:endParaRPr lang="en-US" sz="1600" dirty="0">
              <a:solidFill>
                <a:prstClr val="black"/>
              </a:solidFill>
              <a:latin typeface="Calibri" panose="020F0502020204030204" pitchFamily="34" charset="0"/>
              <a:cs typeface="Calibri" panose="020F0502020204030204" pitchFamily="34" charset="0"/>
            </a:endParaRPr>
          </a:p>
          <a:p>
            <a:pPr marL="0" lvl="0" indent="0" fontAlgn="base">
              <a:spcBef>
                <a:spcPts val="0"/>
              </a:spcBef>
              <a:buNone/>
            </a:pPr>
            <a:endParaRPr lang="en-US" sz="1600" dirty="0">
              <a:solidFill>
                <a:srgbClr val="000000"/>
              </a:solidFill>
              <a:latin typeface="Calibri" panose="020F0502020204030204" pitchFamily="34" charset="0"/>
              <a:cs typeface="Calibri" panose="020F0502020204030204" pitchFamily="34" charset="0"/>
            </a:endParaRPr>
          </a:p>
          <a:p>
            <a:pPr lvl="0" fontAlgn="base">
              <a:spcBef>
                <a:spcPts val="0"/>
              </a:spcBef>
            </a:pPr>
            <a:r>
              <a:rPr lang="en-US" sz="1600" b="1" dirty="0">
                <a:solidFill>
                  <a:srgbClr val="000000"/>
                </a:solidFill>
                <a:latin typeface="Calibri" panose="020F0502020204030204" pitchFamily="34" charset="0"/>
                <a:cs typeface="Calibri" panose="020F0502020204030204" pitchFamily="34" charset="0"/>
              </a:rPr>
              <a:t>Proprietary blend III</a:t>
            </a:r>
            <a:r>
              <a:rPr lang="en-US" sz="1600" dirty="0">
                <a:solidFill>
                  <a:srgbClr val="000000"/>
                </a:solidFill>
                <a:latin typeface="Calibri" panose="020F0502020204030204" pitchFamily="34" charset="0"/>
                <a:cs typeface="Calibri" panose="020F0502020204030204" pitchFamily="34" charset="0"/>
              </a:rPr>
              <a:t>:</a:t>
            </a:r>
            <a:r>
              <a:rPr lang="hu-HU" sz="1600" dirty="0">
                <a:solidFill>
                  <a:srgbClr val="000000"/>
                </a:solidFill>
                <a:latin typeface="Calibri" panose="020F0502020204030204" pitchFamily="34" charset="0"/>
                <a:cs typeface="Calibri" panose="020F0502020204030204" pitchFamily="34" charset="0"/>
              </a:rPr>
              <a:t> 1/2 </a:t>
            </a:r>
            <a:r>
              <a:rPr lang="en-US" sz="1600" dirty="0">
                <a:solidFill>
                  <a:srgbClr val="000000"/>
                </a:solidFill>
                <a:latin typeface="Calibri" panose="020F0502020204030204" pitchFamily="34" charset="0"/>
                <a:cs typeface="Calibri" panose="020F0502020204030204" pitchFamily="34" charset="0"/>
              </a:rPr>
              <a:t>sachet in the morning</a:t>
            </a:r>
          </a:p>
          <a:p>
            <a:pPr marL="0" lvl="0" indent="0" fontAlgn="base">
              <a:spcBef>
                <a:spcPts val="0"/>
              </a:spcBef>
              <a:buNone/>
            </a:pPr>
            <a:r>
              <a:rPr lang="hu-HU" sz="1600" dirty="0" smtClean="0">
                <a:solidFill>
                  <a:srgbClr val="000000"/>
                </a:solidFill>
                <a:latin typeface="Calibri" panose="020F0502020204030204" pitchFamily="34" charset="0"/>
                <a:cs typeface="Calibri" panose="020F0502020204030204" pitchFamily="34" charset="0"/>
              </a:rPr>
              <a:t>         </a:t>
            </a:r>
            <a:r>
              <a:rPr lang="en-US" sz="1600" dirty="0" smtClean="0">
                <a:solidFill>
                  <a:srgbClr val="000000"/>
                </a:solidFill>
                <a:latin typeface="Calibri" panose="020F0502020204030204" pitchFamily="34" charset="0"/>
                <a:cs typeface="Calibri" panose="020F0502020204030204" pitchFamily="34" charset="0"/>
              </a:rPr>
              <a:t>for </a:t>
            </a:r>
            <a:r>
              <a:rPr lang="hu-HU" sz="1600" dirty="0">
                <a:solidFill>
                  <a:srgbClr val="000000"/>
                </a:solidFill>
                <a:latin typeface="Calibri" panose="020F0502020204030204" pitchFamily="34" charset="0"/>
                <a:cs typeface="Calibri" panose="020F0502020204030204" pitchFamily="34" charset="0"/>
              </a:rPr>
              <a:t>7</a:t>
            </a:r>
            <a:r>
              <a:rPr lang="en-US" sz="1600" dirty="0">
                <a:solidFill>
                  <a:srgbClr val="000000"/>
                </a:solidFill>
                <a:latin typeface="Calibri" panose="020F0502020204030204" pitchFamily="34" charset="0"/>
                <a:cs typeface="Calibri" panose="020F0502020204030204" pitchFamily="34" charset="0"/>
              </a:rPr>
              <a:t> days then 1 sachet in the morning</a:t>
            </a:r>
            <a:r>
              <a:rPr lang="hu-HU" sz="1600" dirty="0">
                <a:solidFill>
                  <a:srgbClr val="000000"/>
                </a:solidFill>
                <a:latin typeface="Calibri" panose="020F0502020204030204" pitchFamily="34" charset="0"/>
                <a:cs typeface="Calibri" panose="020F0502020204030204" pitchFamily="34" charset="0"/>
              </a:rPr>
              <a:t> </a:t>
            </a:r>
            <a:r>
              <a:rPr lang="hu-HU" sz="1600" dirty="0" err="1">
                <a:solidFill>
                  <a:srgbClr val="000000"/>
                </a:solidFill>
                <a:latin typeface="Calibri" panose="020F0502020204030204" pitchFamily="34" charset="0"/>
                <a:cs typeface="Calibri" panose="020F0502020204030204" pitchFamily="34" charset="0"/>
              </a:rPr>
              <a:t>for</a:t>
            </a:r>
            <a:r>
              <a:rPr lang="hu-HU" sz="1600" dirty="0">
                <a:solidFill>
                  <a:srgbClr val="000000"/>
                </a:solidFill>
                <a:latin typeface="Calibri" panose="020F0502020204030204" pitchFamily="34" charset="0"/>
                <a:cs typeface="Calibri" panose="020F0502020204030204" pitchFamily="34" charset="0"/>
              </a:rPr>
              <a:t> 7 </a:t>
            </a:r>
            <a:r>
              <a:rPr lang="hu-HU" sz="1600" dirty="0" err="1">
                <a:solidFill>
                  <a:srgbClr val="000000"/>
                </a:solidFill>
                <a:latin typeface="Calibri" panose="020F0502020204030204" pitchFamily="34" charset="0"/>
                <a:cs typeface="Calibri" panose="020F0502020204030204" pitchFamily="34" charset="0"/>
              </a:rPr>
              <a:t>days</a:t>
            </a:r>
            <a:r>
              <a:rPr lang="hu-HU" sz="1600" dirty="0">
                <a:solidFill>
                  <a:srgbClr val="000000"/>
                </a:solidFill>
                <a:latin typeface="Calibri" panose="020F0502020204030204" pitchFamily="34" charset="0"/>
                <a:cs typeface="Calibri" panose="020F0502020204030204" pitchFamily="34" charset="0"/>
              </a:rPr>
              <a:t> </a:t>
            </a:r>
            <a:endParaRPr lang="hu-HU" sz="1600" dirty="0" smtClean="0">
              <a:solidFill>
                <a:srgbClr val="000000"/>
              </a:solidFill>
              <a:latin typeface="Calibri" panose="020F0502020204030204" pitchFamily="34" charset="0"/>
              <a:cs typeface="Calibri" panose="020F0502020204030204" pitchFamily="34" charset="0"/>
            </a:endParaRPr>
          </a:p>
          <a:p>
            <a:pPr marL="0" lvl="0" indent="0" fontAlgn="base">
              <a:spcBef>
                <a:spcPts val="0"/>
              </a:spcBef>
              <a:buNone/>
            </a:pPr>
            <a:r>
              <a:rPr lang="hu-HU" sz="1600" dirty="0">
                <a:solidFill>
                  <a:srgbClr val="000000"/>
                </a:solidFill>
                <a:latin typeface="Calibri" panose="020F0502020204030204" pitchFamily="34" charset="0"/>
                <a:cs typeface="Calibri" panose="020F0502020204030204" pitchFamily="34" charset="0"/>
              </a:rPr>
              <a:t> </a:t>
            </a:r>
            <a:r>
              <a:rPr lang="hu-HU" sz="1600" dirty="0" smtClean="0">
                <a:solidFill>
                  <a:srgbClr val="000000"/>
                </a:solidFill>
                <a:latin typeface="Calibri" panose="020F0502020204030204" pitchFamily="34" charset="0"/>
                <a:cs typeface="Calibri" panose="020F0502020204030204" pitchFamily="34" charset="0"/>
              </a:rPr>
              <a:t>        </a:t>
            </a:r>
            <a:r>
              <a:rPr lang="hu-HU" sz="1600" dirty="0" err="1" smtClean="0">
                <a:solidFill>
                  <a:srgbClr val="000000"/>
                </a:solidFill>
                <a:latin typeface="Calibri" panose="020F0502020204030204" pitchFamily="34" charset="0"/>
                <a:cs typeface="Calibri" panose="020F0502020204030204" pitchFamily="34" charset="0"/>
              </a:rPr>
              <a:t>then</a:t>
            </a:r>
            <a:r>
              <a:rPr lang="en-US" sz="1600" dirty="0" smtClean="0">
                <a:solidFill>
                  <a:srgbClr val="000000"/>
                </a:solidFill>
                <a:latin typeface="Calibri" panose="020F0502020204030204" pitchFamily="34" charset="0"/>
                <a:cs typeface="Calibri" panose="020F0502020204030204" pitchFamily="34" charset="0"/>
              </a:rPr>
              <a:t> </a:t>
            </a:r>
            <a:r>
              <a:rPr lang="en-US" sz="1600" dirty="0">
                <a:solidFill>
                  <a:srgbClr val="000000"/>
                </a:solidFill>
                <a:latin typeface="Calibri" panose="020F0502020204030204" pitchFamily="34" charset="0"/>
                <a:cs typeface="Calibri" panose="020F0502020204030204" pitchFamily="34" charset="0"/>
              </a:rPr>
              <a:t>1 sachet in the morning and 1 sachet in the </a:t>
            </a:r>
            <a:endParaRPr lang="hu-HU" sz="1600" dirty="0" smtClean="0">
              <a:solidFill>
                <a:srgbClr val="000000"/>
              </a:solidFill>
              <a:latin typeface="Calibri" panose="020F0502020204030204" pitchFamily="34" charset="0"/>
              <a:cs typeface="Calibri" panose="020F0502020204030204" pitchFamily="34" charset="0"/>
            </a:endParaRPr>
          </a:p>
          <a:p>
            <a:pPr marL="0" lvl="0" indent="0" fontAlgn="base">
              <a:spcBef>
                <a:spcPts val="0"/>
              </a:spcBef>
              <a:buNone/>
            </a:pPr>
            <a:r>
              <a:rPr lang="hu-HU" sz="1600" dirty="0">
                <a:solidFill>
                  <a:srgbClr val="000000"/>
                </a:solidFill>
                <a:latin typeface="Calibri" panose="020F0502020204030204" pitchFamily="34" charset="0"/>
                <a:cs typeface="Calibri" panose="020F0502020204030204" pitchFamily="34" charset="0"/>
              </a:rPr>
              <a:t> </a:t>
            </a:r>
            <a:r>
              <a:rPr lang="hu-HU" sz="1600" dirty="0" smtClean="0">
                <a:solidFill>
                  <a:srgbClr val="000000"/>
                </a:solidFill>
                <a:latin typeface="Calibri" panose="020F0502020204030204" pitchFamily="34" charset="0"/>
                <a:cs typeface="Calibri" panose="020F0502020204030204" pitchFamily="34" charset="0"/>
              </a:rPr>
              <a:t>        </a:t>
            </a:r>
            <a:r>
              <a:rPr lang="en-US" sz="1600" dirty="0" smtClean="0">
                <a:solidFill>
                  <a:srgbClr val="000000"/>
                </a:solidFill>
                <a:latin typeface="Calibri" panose="020F0502020204030204" pitchFamily="34" charset="0"/>
                <a:cs typeface="Calibri" panose="020F0502020204030204" pitchFamily="34" charset="0"/>
              </a:rPr>
              <a:t>evening </a:t>
            </a:r>
            <a:endParaRPr lang="hu-HU" sz="1600" dirty="0">
              <a:solidFill>
                <a:srgbClr val="000000"/>
              </a:solidFill>
              <a:latin typeface="Calibri" panose="020F0502020204030204" pitchFamily="34" charset="0"/>
              <a:cs typeface="Calibri" panose="020F0502020204030204" pitchFamily="34" charset="0"/>
            </a:endParaRPr>
          </a:p>
          <a:p>
            <a:pPr lvl="0" fontAlgn="base">
              <a:spcBef>
                <a:spcPts val="0"/>
              </a:spcBef>
            </a:pPr>
            <a:endParaRPr lang="hu-HU" sz="1600" b="1" dirty="0">
              <a:solidFill>
                <a:srgbClr val="000000"/>
              </a:solidFill>
              <a:latin typeface="Calibri" panose="020F0502020204030204" pitchFamily="34" charset="0"/>
              <a:cs typeface="Calibri" panose="020F0502020204030204" pitchFamily="34" charset="0"/>
            </a:endParaRPr>
          </a:p>
          <a:p>
            <a:pPr lvl="0" fontAlgn="base">
              <a:spcBef>
                <a:spcPts val="0"/>
              </a:spcBef>
            </a:pPr>
            <a:r>
              <a:rPr lang="en-US" sz="1600" b="1" dirty="0">
                <a:solidFill>
                  <a:srgbClr val="000000"/>
                </a:solidFill>
                <a:latin typeface="Calibri" panose="020F0502020204030204" pitchFamily="34" charset="0"/>
                <a:cs typeface="Calibri" panose="020F0502020204030204" pitchFamily="34" charset="0"/>
              </a:rPr>
              <a:t>Proprietary blend IV</a:t>
            </a:r>
            <a:r>
              <a:rPr lang="en-US" sz="1600" dirty="0">
                <a:solidFill>
                  <a:srgbClr val="000000"/>
                </a:solidFill>
                <a:latin typeface="Calibri" panose="020F0502020204030204" pitchFamily="34" charset="0"/>
                <a:cs typeface="Calibri" panose="020F0502020204030204" pitchFamily="34" charset="0"/>
              </a:rPr>
              <a:t>: 1</a:t>
            </a:r>
            <a:r>
              <a:rPr lang="hu-HU" sz="1600" dirty="0">
                <a:solidFill>
                  <a:srgbClr val="000000"/>
                </a:solidFill>
                <a:latin typeface="Calibri" panose="020F0502020204030204" pitchFamily="34" charset="0"/>
                <a:cs typeface="Calibri" panose="020F0502020204030204" pitchFamily="34" charset="0"/>
              </a:rPr>
              <a:t>/2</a:t>
            </a:r>
            <a:r>
              <a:rPr lang="en-US" sz="1600" dirty="0">
                <a:solidFill>
                  <a:srgbClr val="000000"/>
                </a:solidFill>
                <a:latin typeface="Calibri" panose="020F0502020204030204" pitchFamily="34" charset="0"/>
                <a:cs typeface="Calibri" panose="020F0502020204030204" pitchFamily="34" charset="0"/>
              </a:rPr>
              <a:t> teaspoon in the</a:t>
            </a:r>
          </a:p>
          <a:p>
            <a:pPr marL="0" lvl="0" indent="0" fontAlgn="base">
              <a:spcBef>
                <a:spcPts val="0"/>
              </a:spcBef>
              <a:buNone/>
            </a:pPr>
            <a:r>
              <a:rPr lang="hu-HU" sz="1600" dirty="0">
                <a:solidFill>
                  <a:srgbClr val="000000"/>
                </a:solidFill>
                <a:latin typeface="Calibri" panose="020F0502020204030204" pitchFamily="34" charset="0"/>
                <a:cs typeface="Calibri" panose="020F0502020204030204" pitchFamily="34" charset="0"/>
              </a:rPr>
              <a:t> </a:t>
            </a:r>
            <a:r>
              <a:rPr lang="hu-HU" sz="1600" dirty="0" smtClean="0">
                <a:solidFill>
                  <a:srgbClr val="000000"/>
                </a:solidFill>
                <a:latin typeface="Calibri" panose="020F0502020204030204" pitchFamily="34" charset="0"/>
                <a:cs typeface="Calibri" panose="020F0502020204030204" pitchFamily="34" charset="0"/>
              </a:rPr>
              <a:t>         m</a:t>
            </a:r>
            <a:r>
              <a:rPr lang="en-US" sz="1600" dirty="0" err="1" smtClean="0">
                <a:solidFill>
                  <a:srgbClr val="000000"/>
                </a:solidFill>
                <a:latin typeface="Calibri" panose="020F0502020204030204" pitchFamily="34" charset="0"/>
                <a:cs typeface="Calibri" panose="020F0502020204030204" pitchFamily="34" charset="0"/>
              </a:rPr>
              <a:t>orning</a:t>
            </a:r>
            <a:endParaRPr lang="hu-HU" sz="1600" dirty="0" smtClean="0">
              <a:solidFill>
                <a:srgbClr val="000000"/>
              </a:solidFill>
              <a:latin typeface="Calibri" panose="020F0502020204030204" pitchFamily="34" charset="0"/>
              <a:cs typeface="Calibri" panose="020F0502020204030204" pitchFamily="34" charset="0"/>
            </a:endParaRPr>
          </a:p>
          <a:p>
            <a:pPr marL="0" lvl="0" indent="0" fontAlgn="base">
              <a:spcBef>
                <a:spcPts val="0"/>
              </a:spcBef>
            </a:pPr>
            <a:endParaRPr lang="hu-HU" sz="1600" dirty="0">
              <a:solidFill>
                <a:srgbClr val="000000"/>
              </a:solidFill>
              <a:latin typeface="Calibri" panose="020F0502020204030204" pitchFamily="34" charset="0"/>
              <a:cs typeface="Calibri" panose="020F0502020204030204" pitchFamily="34" charset="0"/>
            </a:endParaRPr>
          </a:p>
          <a:p>
            <a:pPr lvl="0" fontAlgn="base">
              <a:spcBef>
                <a:spcPts val="0"/>
              </a:spcBef>
            </a:pPr>
            <a:r>
              <a:rPr lang="hu-HU" sz="1600" b="1" dirty="0" err="1" smtClean="0">
                <a:solidFill>
                  <a:srgbClr val="000000"/>
                </a:solidFill>
                <a:latin typeface="Calibri" panose="020F0502020204030204" pitchFamily="34" charset="0"/>
                <a:cs typeface="Calibri" panose="020F0502020204030204" pitchFamily="34" charset="0"/>
              </a:rPr>
              <a:t>Proprietary</a:t>
            </a:r>
            <a:r>
              <a:rPr lang="hu-HU" sz="1600" b="1" dirty="0" smtClean="0">
                <a:solidFill>
                  <a:srgbClr val="000000"/>
                </a:solidFill>
                <a:latin typeface="Calibri" panose="020F0502020204030204" pitchFamily="34" charset="0"/>
                <a:cs typeface="Calibri" panose="020F0502020204030204" pitchFamily="34" charset="0"/>
              </a:rPr>
              <a:t> </a:t>
            </a:r>
            <a:r>
              <a:rPr lang="hu-HU" sz="1600" b="1" dirty="0" err="1" smtClean="0">
                <a:solidFill>
                  <a:srgbClr val="000000"/>
                </a:solidFill>
                <a:latin typeface="Calibri" panose="020F0502020204030204" pitchFamily="34" charset="0"/>
                <a:cs typeface="Calibri" panose="020F0502020204030204" pitchFamily="34" charset="0"/>
              </a:rPr>
              <a:t>blend</a:t>
            </a:r>
            <a:r>
              <a:rPr lang="hu-HU" sz="1600" b="1" dirty="0" smtClean="0">
                <a:solidFill>
                  <a:srgbClr val="000000"/>
                </a:solidFill>
                <a:latin typeface="Calibri" panose="020F0502020204030204" pitchFamily="34" charset="0"/>
                <a:cs typeface="Calibri" panose="020F0502020204030204" pitchFamily="34" charset="0"/>
              </a:rPr>
              <a:t> V</a:t>
            </a:r>
            <a:r>
              <a:rPr lang="hu-HU" sz="1600" dirty="0" smtClean="0">
                <a:solidFill>
                  <a:srgbClr val="000000"/>
                </a:solidFill>
                <a:latin typeface="Calibri" panose="020F0502020204030204" pitchFamily="34" charset="0"/>
                <a:cs typeface="Calibri" panose="020F0502020204030204" pitchFamily="34" charset="0"/>
              </a:rPr>
              <a:t>: 1</a:t>
            </a:r>
            <a:r>
              <a:rPr lang="en-US" sz="1600" dirty="0" smtClean="0">
                <a:solidFill>
                  <a:srgbClr val="000000"/>
                </a:solidFill>
                <a:latin typeface="Calibri" panose="020F0502020204030204" pitchFamily="34" charset="0"/>
                <a:cs typeface="Calibri" panose="020F0502020204030204" pitchFamily="34" charset="0"/>
              </a:rPr>
              <a:t> </a:t>
            </a:r>
            <a:r>
              <a:rPr lang="en-US" sz="1600" dirty="0">
                <a:solidFill>
                  <a:srgbClr val="000000"/>
                </a:solidFill>
                <a:latin typeface="Calibri" panose="020F0502020204030204" pitchFamily="34" charset="0"/>
                <a:cs typeface="Calibri" panose="020F0502020204030204" pitchFamily="34" charset="0"/>
              </a:rPr>
              <a:t>teaspoon in the</a:t>
            </a:r>
          </a:p>
          <a:p>
            <a:pPr marL="0" lvl="0" indent="0" fontAlgn="base">
              <a:spcBef>
                <a:spcPts val="0"/>
              </a:spcBef>
              <a:buNone/>
            </a:pPr>
            <a:r>
              <a:rPr lang="hu-HU" sz="1600" dirty="0" smtClean="0">
                <a:solidFill>
                  <a:srgbClr val="000000"/>
                </a:solidFill>
                <a:latin typeface="Calibri" panose="020F0502020204030204" pitchFamily="34" charset="0"/>
                <a:cs typeface="Calibri" panose="020F0502020204030204" pitchFamily="34" charset="0"/>
              </a:rPr>
              <a:t>          </a:t>
            </a:r>
            <a:r>
              <a:rPr lang="en-US" sz="1600" dirty="0" smtClean="0">
                <a:solidFill>
                  <a:srgbClr val="000000"/>
                </a:solidFill>
                <a:latin typeface="Calibri" panose="020F0502020204030204" pitchFamily="34" charset="0"/>
                <a:cs typeface="Calibri" panose="020F0502020204030204" pitchFamily="34" charset="0"/>
              </a:rPr>
              <a:t>in </a:t>
            </a:r>
            <a:r>
              <a:rPr lang="en-US" sz="1600" dirty="0">
                <a:solidFill>
                  <a:srgbClr val="000000"/>
                </a:solidFill>
                <a:latin typeface="Calibri" panose="020F0502020204030204" pitchFamily="34" charset="0"/>
                <a:cs typeface="Calibri" panose="020F0502020204030204" pitchFamily="34" charset="0"/>
              </a:rPr>
              <a:t>the evening</a:t>
            </a:r>
            <a:r>
              <a:rPr lang="hu-HU" sz="1600" dirty="0">
                <a:solidFill>
                  <a:srgbClr val="000000"/>
                </a:solidFill>
                <a:latin typeface="Calibri" panose="020F0502020204030204" pitchFamily="34" charset="0"/>
                <a:cs typeface="Calibri" panose="020F0502020204030204" pitchFamily="34" charset="0"/>
              </a:rPr>
              <a:t> </a:t>
            </a:r>
            <a:r>
              <a:rPr lang="hu-HU" sz="1600" dirty="0" err="1">
                <a:solidFill>
                  <a:srgbClr val="000000"/>
                </a:solidFill>
                <a:latin typeface="Calibri" panose="020F0502020204030204" pitchFamily="34" charset="0"/>
                <a:cs typeface="Calibri" panose="020F0502020204030204" pitchFamily="34" charset="0"/>
              </a:rPr>
              <a:t>for</a:t>
            </a:r>
            <a:r>
              <a:rPr lang="hu-HU" sz="1600" dirty="0">
                <a:solidFill>
                  <a:srgbClr val="000000"/>
                </a:solidFill>
                <a:latin typeface="Calibri" panose="020F0502020204030204" pitchFamily="34" charset="0"/>
                <a:cs typeface="Calibri" panose="020F0502020204030204" pitchFamily="34" charset="0"/>
              </a:rPr>
              <a:t> 7 </a:t>
            </a:r>
            <a:r>
              <a:rPr lang="hu-HU" sz="1600" dirty="0" err="1">
                <a:solidFill>
                  <a:srgbClr val="000000"/>
                </a:solidFill>
                <a:latin typeface="Calibri" panose="020F0502020204030204" pitchFamily="34" charset="0"/>
                <a:cs typeface="Calibri" panose="020F0502020204030204" pitchFamily="34" charset="0"/>
              </a:rPr>
              <a:t>days</a:t>
            </a:r>
            <a:r>
              <a:rPr lang="hu-HU" sz="1600" dirty="0">
                <a:solidFill>
                  <a:srgbClr val="000000"/>
                </a:solidFill>
                <a:latin typeface="Calibri" panose="020F0502020204030204" pitchFamily="34" charset="0"/>
                <a:cs typeface="Calibri" panose="020F0502020204030204" pitchFamily="34" charset="0"/>
              </a:rPr>
              <a:t>, </a:t>
            </a:r>
            <a:r>
              <a:rPr lang="hu-HU" sz="1600" dirty="0" err="1">
                <a:solidFill>
                  <a:srgbClr val="000000"/>
                </a:solidFill>
                <a:latin typeface="Calibri" panose="020F0502020204030204" pitchFamily="34" charset="0"/>
                <a:cs typeface="Calibri" panose="020F0502020204030204" pitchFamily="34" charset="0"/>
              </a:rPr>
              <a:t>then</a:t>
            </a:r>
            <a:r>
              <a:rPr lang="hu-HU" sz="1600" dirty="0">
                <a:solidFill>
                  <a:srgbClr val="000000"/>
                </a:solidFill>
                <a:latin typeface="Calibri" panose="020F0502020204030204" pitchFamily="34" charset="0"/>
                <a:cs typeface="Calibri" panose="020F0502020204030204" pitchFamily="34" charset="0"/>
              </a:rPr>
              <a:t> </a:t>
            </a:r>
            <a:r>
              <a:rPr lang="hu-HU" sz="1600" dirty="0" smtClean="0">
                <a:solidFill>
                  <a:srgbClr val="000000"/>
                </a:solidFill>
                <a:latin typeface="Calibri" panose="020F0502020204030204" pitchFamily="34" charset="0"/>
                <a:cs typeface="Calibri" panose="020F0502020204030204" pitchFamily="34" charset="0"/>
              </a:rPr>
              <a:t>1,5 </a:t>
            </a:r>
            <a:r>
              <a:rPr lang="hu-HU" sz="1600" dirty="0" err="1" smtClean="0">
                <a:solidFill>
                  <a:srgbClr val="000000"/>
                </a:solidFill>
                <a:latin typeface="Calibri" panose="020F0502020204030204" pitchFamily="34" charset="0"/>
                <a:cs typeface="Calibri" panose="020F0502020204030204" pitchFamily="34" charset="0"/>
              </a:rPr>
              <a:t>teaspoon</a:t>
            </a:r>
            <a:r>
              <a:rPr lang="hu-HU" sz="1600" dirty="0" smtClean="0">
                <a:solidFill>
                  <a:srgbClr val="000000"/>
                </a:solidFill>
                <a:latin typeface="Calibri" panose="020F0502020204030204" pitchFamily="34" charset="0"/>
                <a:cs typeface="Calibri" panose="020F0502020204030204" pitchFamily="34" charset="0"/>
              </a:rPr>
              <a:t> </a:t>
            </a:r>
            <a:r>
              <a:rPr lang="hu-HU" sz="1600" dirty="0">
                <a:solidFill>
                  <a:srgbClr val="000000"/>
                </a:solidFill>
                <a:latin typeface="Calibri" panose="020F0502020204030204" pitchFamily="34" charset="0"/>
                <a:cs typeface="Calibri" panose="020F0502020204030204" pitchFamily="34" charset="0"/>
              </a:rPr>
              <a:t>in </a:t>
            </a:r>
            <a:r>
              <a:rPr lang="hu-HU" sz="1600" dirty="0" err="1" smtClean="0">
                <a:solidFill>
                  <a:srgbClr val="000000"/>
                </a:solidFill>
                <a:latin typeface="Calibri" panose="020F0502020204030204" pitchFamily="34" charset="0"/>
                <a:cs typeface="Calibri" panose="020F0502020204030204" pitchFamily="34" charset="0"/>
              </a:rPr>
              <a:t>the</a:t>
            </a:r>
            <a:endParaRPr lang="hu-HU" sz="1600" dirty="0" smtClean="0">
              <a:solidFill>
                <a:srgbClr val="000000"/>
              </a:solidFill>
              <a:latin typeface="Calibri" panose="020F0502020204030204" pitchFamily="34" charset="0"/>
              <a:cs typeface="Calibri" panose="020F0502020204030204" pitchFamily="34" charset="0"/>
            </a:endParaRPr>
          </a:p>
          <a:p>
            <a:pPr marL="0" lvl="0" indent="0" fontAlgn="base">
              <a:spcBef>
                <a:spcPts val="0"/>
              </a:spcBef>
              <a:buNone/>
            </a:pPr>
            <a:r>
              <a:rPr lang="hu-HU" sz="1600" dirty="0">
                <a:solidFill>
                  <a:srgbClr val="000000"/>
                </a:solidFill>
                <a:latin typeface="Calibri" panose="020F0502020204030204" pitchFamily="34" charset="0"/>
                <a:cs typeface="Calibri" panose="020F0502020204030204" pitchFamily="34" charset="0"/>
              </a:rPr>
              <a:t> </a:t>
            </a:r>
            <a:r>
              <a:rPr lang="hu-HU" sz="1600" dirty="0" smtClean="0">
                <a:solidFill>
                  <a:srgbClr val="000000"/>
                </a:solidFill>
                <a:latin typeface="Calibri" panose="020F0502020204030204" pitchFamily="34" charset="0"/>
                <a:cs typeface="Calibri" panose="020F0502020204030204" pitchFamily="34" charset="0"/>
              </a:rPr>
              <a:t>         </a:t>
            </a:r>
            <a:r>
              <a:rPr lang="hu-HU" sz="1600" dirty="0" err="1" smtClean="0">
                <a:solidFill>
                  <a:srgbClr val="000000"/>
                </a:solidFill>
                <a:latin typeface="Calibri" panose="020F0502020204030204" pitchFamily="34" charset="0"/>
                <a:cs typeface="Calibri" panose="020F0502020204030204" pitchFamily="34" charset="0"/>
              </a:rPr>
              <a:t>evening</a:t>
            </a:r>
            <a:endParaRPr lang="hu-HU" sz="1600" dirty="0">
              <a:solidFill>
                <a:srgbClr val="000000"/>
              </a:solidFill>
              <a:latin typeface="Calibri" panose="020F0502020204030204" pitchFamily="34" charset="0"/>
              <a:cs typeface="Calibri" panose="020F0502020204030204" pitchFamily="34" charset="0"/>
            </a:endParaRPr>
          </a:p>
          <a:p>
            <a:pPr marL="0" lvl="0" indent="0" fontAlgn="base">
              <a:spcBef>
                <a:spcPts val="0"/>
              </a:spcBef>
              <a:buNone/>
            </a:pPr>
            <a:endParaRPr lang="en-US" sz="1600" dirty="0">
              <a:solidFill>
                <a:srgbClr val="000000"/>
              </a:solidFill>
              <a:latin typeface="Calibri" panose="020F0502020204030204" pitchFamily="34" charset="0"/>
              <a:cs typeface="Calibri" panose="020F0502020204030204" pitchFamily="34" charset="0"/>
            </a:endParaRPr>
          </a:p>
          <a:p>
            <a:pPr lvl="0" fontAlgn="base">
              <a:spcBef>
                <a:spcPts val="0"/>
              </a:spcBef>
            </a:pPr>
            <a:r>
              <a:rPr lang="en-US" sz="1600" b="1" dirty="0">
                <a:solidFill>
                  <a:srgbClr val="000000"/>
                </a:solidFill>
                <a:latin typeface="Calibri" panose="020F0502020204030204" pitchFamily="34" charset="0"/>
                <a:cs typeface="Calibri" panose="020F0502020204030204" pitchFamily="34" charset="0"/>
              </a:rPr>
              <a:t>Proprietary blend VI</a:t>
            </a:r>
            <a:r>
              <a:rPr lang="en-US" sz="1600" dirty="0">
                <a:solidFill>
                  <a:srgbClr val="000000"/>
                </a:solidFill>
                <a:latin typeface="Calibri" panose="020F0502020204030204" pitchFamily="34" charset="0"/>
                <a:cs typeface="Calibri" panose="020F0502020204030204" pitchFamily="34" charset="0"/>
              </a:rPr>
              <a:t>: </a:t>
            </a:r>
            <a:r>
              <a:rPr lang="hu-HU" sz="1600" dirty="0">
                <a:solidFill>
                  <a:srgbClr val="000000"/>
                </a:solidFill>
                <a:latin typeface="Calibri" panose="020F0502020204030204" pitchFamily="34" charset="0"/>
                <a:cs typeface="Calibri" panose="020F0502020204030204" pitchFamily="34" charset="0"/>
              </a:rPr>
              <a:t>1</a:t>
            </a:r>
            <a:r>
              <a:rPr lang="en-US" sz="1600" dirty="0">
                <a:solidFill>
                  <a:srgbClr val="000000"/>
                </a:solidFill>
                <a:latin typeface="Calibri" panose="020F0502020204030204" pitchFamily="34" charset="0"/>
                <a:cs typeface="Calibri" panose="020F0502020204030204" pitchFamily="34" charset="0"/>
              </a:rPr>
              <a:t> in the</a:t>
            </a:r>
          </a:p>
          <a:p>
            <a:pPr marL="0" lvl="0" indent="0" fontAlgn="base">
              <a:spcBef>
                <a:spcPts val="0"/>
              </a:spcBef>
              <a:buNone/>
            </a:pPr>
            <a:r>
              <a:rPr lang="hu-HU" sz="1600" dirty="0" smtClean="0">
                <a:solidFill>
                  <a:srgbClr val="000000"/>
                </a:solidFill>
                <a:latin typeface="Calibri" panose="020F0502020204030204" pitchFamily="34" charset="0"/>
                <a:cs typeface="Calibri" panose="020F0502020204030204" pitchFamily="34" charset="0"/>
              </a:rPr>
              <a:t>          </a:t>
            </a:r>
            <a:r>
              <a:rPr lang="en-US" sz="1600" dirty="0" smtClean="0">
                <a:solidFill>
                  <a:srgbClr val="000000"/>
                </a:solidFill>
                <a:latin typeface="Calibri" panose="020F0502020204030204" pitchFamily="34" charset="0"/>
                <a:cs typeface="Calibri" panose="020F0502020204030204" pitchFamily="34" charset="0"/>
              </a:rPr>
              <a:t>morning </a:t>
            </a:r>
            <a:r>
              <a:rPr lang="hu-HU" sz="1600" dirty="0" err="1">
                <a:solidFill>
                  <a:srgbClr val="000000"/>
                </a:solidFill>
                <a:latin typeface="Calibri" panose="020F0502020204030204" pitchFamily="34" charset="0"/>
                <a:cs typeface="Calibri" panose="020F0502020204030204" pitchFamily="34" charset="0"/>
              </a:rPr>
              <a:t>for</a:t>
            </a:r>
            <a:r>
              <a:rPr lang="hu-HU" sz="1600" dirty="0">
                <a:solidFill>
                  <a:srgbClr val="000000"/>
                </a:solidFill>
                <a:latin typeface="Calibri" panose="020F0502020204030204" pitchFamily="34" charset="0"/>
                <a:cs typeface="Calibri" panose="020F0502020204030204" pitchFamily="34" charset="0"/>
              </a:rPr>
              <a:t> 7 </a:t>
            </a:r>
            <a:r>
              <a:rPr lang="hu-HU" sz="1600" dirty="0" err="1">
                <a:solidFill>
                  <a:srgbClr val="000000"/>
                </a:solidFill>
                <a:latin typeface="Calibri" panose="020F0502020204030204" pitchFamily="34" charset="0"/>
                <a:cs typeface="Calibri" panose="020F0502020204030204" pitchFamily="34" charset="0"/>
              </a:rPr>
              <a:t>days</a:t>
            </a:r>
            <a:r>
              <a:rPr lang="hu-HU" sz="1600" dirty="0">
                <a:solidFill>
                  <a:srgbClr val="000000"/>
                </a:solidFill>
                <a:latin typeface="Calibri" panose="020F0502020204030204" pitchFamily="34" charset="0"/>
                <a:cs typeface="Calibri" panose="020F0502020204030204" pitchFamily="34" charset="0"/>
              </a:rPr>
              <a:t> </a:t>
            </a:r>
            <a:r>
              <a:rPr lang="hu-HU" sz="1600" dirty="0" err="1">
                <a:solidFill>
                  <a:srgbClr val="000000"/>
                </a:solidFill>
                <a:latin typeface="Calibri" panose="020F0502020204030204" pitchFamily="34" charset="0"/>
                <a:cs typeface="Calibri" panose="020F0502020204030204" pitchFamily="34" charset="0"/>
              </a:rPr>
              <a:t>then</a:t>
            </a:r>
            <a:r>
              <a:rPr lang="hu-HU" sz="1600" dirty="0">
                <a:solidFill>
                  <a:srgbClr val="000000"/>
                </a:solidFill>
                <a:latin typeface="Calibri" panose="020F0502020204030204" pitchFamily="34" charset="0"/>
                <a:cs typeface="Calibri" panose="020F0502020204030204" pitchFamily="34" charset="0"/>
              </a:rPr>
              <a:t> 1 in </a:t>
            </a:r>
            <a:r>
              <a:rPr lang="hu-HU" sz="1600" dirty="0" err="1">
                <a:solidFill>
                  <a:srgbClr val="000000"/>
                </a:solidFill>
                <a:latin typeface="Calibri" panose="020F0502020204030204" pitchFamily="34" charset="0"/>
                <a:cs typeface="Calibri" panose="020F0502020204030204" pitchFamily="34" charset="0"/>
              </a:rPr>
              <a:t>the</a:t>
            </a:r>
            <a:r>
              <a:rPr lang="hu-HU" sz="1600" dirty="0">
                <a:solidFill>
                  <a:srgbClr val="000000"/>
                </a:solidFill>
                <a:latin typeface="Calibri" panose="020F0502020204030204" pitchFamily="34" charset="0"/>
                <a:cs typeface="Calibri" panose="020F0502020204030204" pitchFamily="34" charset="0"/>
              </a:rPr>
              <a:t> </a:t>
            </a:r>
            <a:r>
              <a:rPr lang="hu-HU" sz="1600" dirty="0" err="1">
                <a:solidFill>
                  <a:srgbClr val="000000"/>
                </a:solidFill>
                <a:latin typeface="Calibri" panose="020F0502020204030204" pitchFamily="34" charset="0"/>
                <a:cs typeface="Calibri" panose="020F0502020204030204" pitchFamily="34" charset="0"/>
              </a:rPr>
              <a:t>morning</a:t>
            </a:r>
            <a:r>
              <a:rPr lang="hu-HU" sz="1600" dirty="0">
                <a:solidFill>
                  <a:srgbClr val="000000"/>
                </a:solidFill>
                <a:latin typeface="Calibri" panose="020F0502020204030204" pitchFamily="34" charset="0"/>
                <a:cs typeface="Calibri" panose="020F0502020204030204" pitchFamily="34" charset="0"/>
              </a:rPr>
              <a:t> </a:t>
            </a:r>
            <a:r>
              <a:rPr lang="en-US" sz="1600" dirty="0">
                <a:solidFill>
                  <a:srgbClr val="000000"/>
                </a:solidFill>
                <a:latin typeface="Calibri" panose="020F0502020204030204" pitchFamily="34" charset="0"/>
                <a:cs typeface="Calibri" panose="020F0502020204030204" pitchFamily="34" charset="0"/>
              </a:rPr>
              <a:t>and </a:t>
            </a:r>
            <a:r>
              <a:rPr lang="hu-HU" sz="1600" dirty="0">
                <a:solidFill>
                  <a:srgbClr val="000000"/>
                </a:solidFill>
                <a:latin typeface="Calibri" panose="020F0502020204030204" pitchFamily="34" charset="0"/>
                <a:cs typeface="Calibri" panose="020F0502020204030204" pitchFamily="34" charset="0"/>
              </a:rPr>
              <a:t>1</a:t>
            </a:r>
            <a:r>
              <a:rPr lang="en-US" sz="1600" dirty="0">
                <a:solidFill>
                  <a:srgbClr val="000000"/>
                </a:solidFill>
                <a:latin typeface="Calibri" panose="020F0502020204030204" pitchFamily="34" charset="0"/>
                <a:cs typeface="Calibri" panose="020F0502020204030204" pitchFamily="34" charset="0"/>
              </a:rPr>
              <a:t> </a:t>
            </a:r>
            <a:r>
              <a:rPr lang="en-US" sz="1600" dirty="0" smtClean="0">
                <a:solidFill>
                  <a:srgbClr val="000000"/>
                </a:solidFill>
                <a:latin typeface="Calibri" panose="020F0502020204030204" pitchFamily="34" charset="0"/>
                <a:cs typeface="Calibri" panose="020F0502020204030204" pitchFamily="34" charset="0"/>
              </a:rPr>
              <a:t>in</a:t>
            </a:r>
            <a:endParaRPr lang="hu-HU" sz="1600" dirty="0" smtClean="0">
              <a:solidFill>
                <a:srgbClr val="000000"/>
              </a:solidFill>
              <a:latin typeface="Calibri" panose="020F0502020204030204" pitchFamily="34" charset="0"/>
              <a:cs typeface="Calibri" panose="020F0502020204030204" pitchFamily="34" charset="0"/>
            </a:endParaRPr>
          </a:p>
          <a:p>
            <a:pPr marL="0" lvl="0" indent="0" fontAlgn="base">
              <a:spcBef>
                <a:spcPts val="0"/>
              </a:spcBef>
              <a:buNone/>
            </a:pPr>
            <a:r>
              <a:rPr lang="hu-HU" sz="1600" dirty="0">
                <a:solidFill>
                  <a:srgbClr val="000000"/>
                </a:solidFill>
                <a:latin typeface="Calibri" panose="020F0502020204030204" pitchFamily="34" charset="0"/>
                <a:cs typeface="Calibri" panose="020F0502020204030204" pitchFamily="34" charset="0"/>
              </a:rPr>
              <a:t> </a:t>
            </a:r>
            <a:r>
              <a:rPr lang="hu-HU" sz="1600" dirty="0" smtClean="0">
                <a:solidFill>
                  <a:srgbClr val="000000"/>
                </a:solidFill>
                <a:latin typeface="Calibri" panose="020F0502020204030204" pitchFamily="34" charset="0"/>
                <a:cs typeface="Calibri" panose="020F0502020204030204" pitchFamily="34" charset="0"/>
              </a:rPr>
              <a:t>        </a:t>
            </a:r>
            <a:r>
              <a:rPr lang="en-US" sz="1600" dirty="0" smtClean="0">
                <a:solidFill>
                  <a:srgbClr val="000000"/>
                </a:solidFill>
                <a:latin typeface="Calibri" panose="020F0502020204030204" pitchFamily="34" charset="0"/>
                <a:cs typeface="Calibri" panose="020F0502020204030204" pitchFamily="34" charset="0"/>
              </a:rPr>
              <a:t> </a:t>
            </a:r>
            <a:r>
              <a:rPr lang="en-US" sz="1600" dirty="0">
                <a:solidFill>
                  <a:srgbClr val="000000"/>
                </a:solidFill>
                <a:latin typeface="Calibri" panose="020F0502020204030204" pitchFamily="34" charset="0"/>
                <a:cs typeface="Calibri" panose="020F0502020204030204" pitchFamily="34" charset="0"/>
              </a:rPr>
              <a:t>the evening</a:t>
            </a:r>
            <a:endParaRPr lang="hu-HU" sz="1600" dirty="0">
              <a:solidFill>
                <a:srgbClr val="000000"/>
              </a:solidFill>
              <a:latin typeface="Calibri" panose="020F0502020204030204" pitchFamily="34" charset="0"/>
              <a:cs typeface="Calibri" panose="020F0502020204030204" pitchFamily="34" charset="0"/>
            </a:endParaRPr>
          </a:p>
          <a:p>
            <a:pPr marL="0" lvl="0" indent="0" fontAlgn="base">
              <a:spcBef>
                <a:spcPts val="0"/>
              </a:spcBef>
            </a:pPr>
            <a:endParaRPr lang="hu-HU" sz="1600" dirty="0">
              <a:solidFill>
                <a:srgbClr val="000000"/>
              </a:solidFill>
              <a:latin typeface="Calibri" panose="020F0502020204030204" pitchFamily="34" charset="0"/>
              <a:cs typeface="Calibri" panose="020F0502020204030204" pitchFamily="34" charset="0"/>
            </a:endParaRPr>
          </a:p>
          <a:p>
            <a:pPr marL="0" lvl="0" indent="0" algn="l" rtl="0">
              <a:lnSpc>
                <a:spcPct val="90000"/>
              </a:lnSpc>
              <a:spcBef>
                <a:spcPts val="0"/>
              </a:spcBef>
              <a:spcAft>
                <a:spcPts val="0"/>
              </a:spcAft>
              <a:buClr>
                <a:schemeClr val="dk1"/>
              </a:buClr>
              <a:buSzPts val="1600"/>
              <a:buNone/>
            </a:pPr>
            <a:endParaRPr sz="1600" b="0" i="0" u="none" strike="noStrike" dirty="0">
              <a:solidFill>
                <a:srgbClr val="000000"/>
              </a:solidFill>
              <a:latin typeface="Arial"/>
              <a:ea typeface="Arial"/>
              <a:cs typeface="Arial"/>
              <a:sym typeface="Arial"/>
            </a:endParaRPr>
          </a:p>
        </p:txBody>
      </p:sp>
      <p:sp>
        <p:nvSpPr>
          <p:cNvPr id="285" name="Google Shape;285;p16"/>
          <p:cNvSpPr/>
          <p:nvPr/>
        </p:nvSpPr>
        <p:spPr>
          <a:xfrm>
            <a:off x="6092950" y="0"/>
            <a:ext cx="6099050" cy="6858000"/>
          </a:xfrm>
          <a:prstGeom prst="rect">
            <a:avLst/>
          </a:prstGeom>
          <a:solidFill>
            <a:srgbClr val="C8CAC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86" name="Google Shape;286;p16"/>
          <p:cNvSpPr/>
          <p:nvPr/>
        </p:nvSpPr>
        <p:spPr>
          <a:xfrm>
            <a:off x="6558411" y="357810"/>
            <a:ext cx="5395050" cy="5940784"/>
          </a:xfrm>
          <a:prstGeom prst="roundRect">
            <a:avLst>
              <a:gd name="adj" fmla="val 0"/>
            </a:avLst>
          </a:prstGeom>
          <a:solidFill>
            <a:srgbClr val="FFFFFF"/>
          </a:solidFill>
          <a:ln w="9525" cap="flat" cmpd="sng">
            <a:solidFill>
              <a:srgbClr val="C8CACA"/>
            </a:solidFill>
            <a:prstDash val="solid"/>
            <a:miter lim="800000"/>
            <a:headEnd type="none" w="sm" len="sm"/>
            <a:tailEnd type="none" w="sm" len="sm"/>
          </a:ln>
          <a:effectLst>
            <a:outerShdw blurRad="57150" dist="19050" dir="5400000" algn="t" rotWithShape="0">
              <a:srgbClr val="000000">
                <a:alpha val="6274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87" name="Google Shape;287;p16"/>
          <p:cNvSpPr/>
          <p:nvPr/>
        </p:nvSpPr>
        <p:spPr>
          <a:xfrm>
            <a:off x="0" y="0"/>
            <a:ext cx="1050233" cy="6858000"/>
          </a:xfrm>
          <a:prstGeom prst="rect">
            <a:avLst/>
          </a:prstGeom>
          <a:solidFill>
            <a:srgbClr val="1F386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88" name="Google Shape;288;p16"/>
          <p:cNvSpPr txBox="1"/>
          <p:nvPr/>
        </p:nvSpPr>
        <p:spPr>
          <a:xfrm>
            <a:off x="6833861" y="559406"/>
            <a:ext cx="440314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chemeClr val="dk1"/>
                </a:solidFill>
                <a:latin typeface="Times New Roman" panose="02020603050405020304" pitchFamily="18" charset="0"/>
                <a:cs typeface="Times New Roman" panose="02020603050405020304" pitchFamily="18" charset="0"/>
                <a:sym typeface="Arial"/>
              </a:rPr>
              <a:t>PROPRIETARY BLENDS LEGEND </a:t>
            </a:r>
            <a:endParaRPr dirty="0">
              <a:latin typeface="Times New Roman" panose="02020603050405020304" pitchFamily="18" charset="0"/>
              <a:cs typeface="Times New Roman" panose="02020603050405020304" pitchFamily="18" charset="0"/>
            </a:endParaRPr>
          </a:p>
        </p:txBody>
      </p:sp>
      <p:pic>
        <p:nvPicPr>
          <p:cNvPr id="290" name="Google Shape;290;p16" descr="Picture 7"/>
          <p:cNvPicPr preferRelativeResize="0"/>
          <p:nvPr/>
        </p:nvPicPr>
        <p:blipFill rotWithShape="1">
          <a:blip r:embed="rId3">
            <a:alphaModFix/>
          </a:blip>
          <a:srcRect/>
          <a:stretch/>
        </p:blipFill>
        <p:spPr>
          <a:xfrm>
            <a:off x="525116" y="233408"/>
            <a:ext cx="918303" cy="922918"/>
          </a:xfrm>
          <a:prstGeom prst="rect">
            <a:avLst/>
          </a:prstGeom>
          <a:noFill/>
          <a:ln>
            <a:noFill/>
          </a:ln>
        </p:spPr>
      </p:pic>
      <p:sp>
        <p:nvSpPr>
          <p:cNvPr id="291" name="Google Shape;291;p16"/>
          <p:cNvSpPr/>
          <p:nvPr/>
        </p:nvSpPr>
        <p:spPr>
          <a:xfrm rot="10800000" flipH="1">
            <a:off x="1050232" y="6400797"/>
            <a:ext cx="11141767" cy="457202"/>
          </a:xfrm>
          <a:prstGeom prst="rect">
            <a:avLst/>
          </a:prstGeom>
          <a:gradFill>
            <a:gsLst>
              <a:gs pos="0">
                <a:schemeClr val="accent1"/>
              </a:gs>
              <a:gs pos="78000">
                <a:srgbClr val="000000"/>
              </a:gs>
              <a:gs pos="100000">
                <a:srgbClr val="000000"/>
              </a:gs>
            </a:gsLst>
            <a:lin ang="2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292" name="Google Shape;292;p16"/>
          <p:cNvSpPr txBox="1"/>
          <p:nvPr/>
        </p:nvSpPr>
        <p:spPr>
          <a:xfrm>
            <a:off x="2570290" y="6400797"/>
            <a:ext cx="857527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FEE599"/>
                </a:solidFill>
                <a:latin typeface="Times New Roman"/>
                <a:ea typeface="Times New Roman"/>
                <a:cs typeface="Times New Roman"/>
                <a:sym typeface="Times New Roman"/>
              </a:rPr>
              <a:t>International Science Nutrition Society – CURARE CAUSAM - ISNS 2023 </a:t>
            </a:r>
            <a:endParaRPr/>
          </a:p>
        </p:txBody>
      </p:sp>
      <p:sp>
        <p:nvSpPr>
          <p:cNvPr id="2" name="TextBox 1">
            <a:extLst>
              <a:ext uri="{FF2B5EF4-FFF2-40B4-BE49-F238E27FC236}">
                <a16:creationId xmlns:a16="http://schemas.microsoft.com/office/drawing/2014/main" id="{97DC2621-B711-026D-EA60-B1CE6C02E639}"/>
              </a:ext>
            </a:extLst>
          </p:cNvPr>
          <p:cNvSpPr txBox="1"/>
          <p:nvPr/>
        </p:nvSpPr>
        <p:spPr>
          <a:xfrm>
            <a:off x="6833861" y="1014707"/>
            <a:ext cx="4553192" cy="5386090"/>
          </a:xfrm>
          <a:prstGeom prst="rect">
            <a:avLst/>
          </a:prstGeom>
          <a:noFill/>
        </p:spPr>
        <p:txBody>
          <a:bodyPr wrap="square" rtlCol="0">
            <a:spAutoFit/>
          </a:bodyPr>
          <a:lstStyle/>
          <a:p>
            <a:pPr marL="0" marR="0" lvl="0" indent="0" algn="l" rtl="0">
              <a:spcBef>
                <a:spcPts val="0"/>
              </a:spcBef>
              <a:spcAft>
                <a:spcPts val="0"/>
              </a:spcAft>
              <a:buClr>
                <a:srgbClr val="1F3864"/>
              </a:buClr>
              <a:buSzPts val="2400"/>
              <a:buFont typeface="Calibri"/>
              <a:buNone/>
            </a:pPr>
            <a:r>
              <a:rPr lang="en-US" sz="1300" b="1" i="0" u="none" strike="noStrike" cap="none" dirty="0">
                <a:solidFill>
                  <a:srgbClr val="1F3864"/>
                </a:solidFill>
                <a:latin typeface="Times New Roman" panose="02020603050405020304" pitchFamily="18" charset="0"/>
                <a:ea typeface="Calibri"/>
                <a:cs typeface="Times New Roman" panose="02020603050405020304" pitchFamily="18" charset="0"/>
                <a:sym typeface="Calibri"/>
              </a:rPr>
              <a:t>Proprietary Blend I: </a:t>
            </a:r>
            <a:r>
              <a:rPr lang="en-US" sz="1300" b="0" i="0" u="none" strike="noStrike" cap="none" dirty="0">
                <a:solidFill>
                  <a:schemeClr val="dk1"/>
                </a:solidFill>
                <a:latin typeface="Times New Roman" panose="02020603050405020304" pitchFamily="18" charset="0"/>
                <a:ea typeface="Calibri"/>
                <a:cs typeface="Times New Roman" panose="02020603050405020304" pitchFamily="18" charset="0"/>
                <a:sym typeface="Calibri"/>
              </a:rPr>
              <a:t>Silica, Vitamin C, and Trace Minerals </a:t>
            </a:r>
          </a:p>
          <a:p>
            <a:pPr marL="0" marR="0" lvl="0" indent="0" algn="l" rtl="0">
              <a:spcBef>
                <a:spcPts val="0"/>
              </a:spcBef>
              <a:spcAft>
                <a:spcPts val="0"/>
              </a:spcAft>
              <a:buClr>
                <a:schemeClr val="dk1"/>
              </a:buClr>
              <a:buSzPts val="2400"/>
              <a:buFont typeface="Calibri"/>
              <a:buNone/>
            </a:pPr>
            <a:endParaRPr lang="en-US" sz="1300" b="0" i="0" u="none" strike="noStrike" cap="none" dirty="0">
              <a:solidFill>
                <a:schemeClr val="dk1"/>
              </a:solidFill>
              <a:latin typeface="Times New Roman" panose="02020603050405020304" pitchFamily="18" charset="0"/>
              <a:ea typeface="Calibri"/>
              <a:cs typeface="Times New Roman" panose="02020603050405020304" pitchFamily="18" charset="0"/>
              <a:sym typeface="Calibri"/>
            </a:endParaRPr>
          </a:p>
          <a:p>
            <a:pPr marL="0" marR="0" lvl="0" indent="0" algn="l" rtl="0">
              <a:spcBef>
                <a:spcPts val="0"/>
              </a:spcBef>
              <a:spcAft>
                <a:spcPts val="0"/>
              </a:spcAft>
              <a:buClr>
                <a:srgbClr val="1F3864"/>
              </a:buClr>
              <a:buSzPts val="2400"/>
              <a:buFont typeface="Calibri"/>
              <a:buNone/>
            </a:pPr>
            <a:r>
              <a:rPr lang="en-US" sz="1300" b="1" i="0" u="none" strike="noStrike" cap="none" dirty="0">
                <a:solidFill>
                  <a:srgbClr val="1F3864"/>
                </a:solidFill>
                <a:latin typeface="Times New Roman" panose="02020603050405020304" pitchFamily="18" charset="0"/>
                <a:ea typeface="Calibri"/>
                <a:cs typeface="Times New Roman" panose="02020603050405020304" pitchFamily="18" charset="0"/>
                <a:sym typeface="Calibri"/>
              </a:rPr>
              <a:t>Proprietary Blend II: </a:t>
            </a:r>
            <a:r>
              <a:rPr lang="en-US" sz="1300" b="0" i="0" u="none" strike="noStrike" cap="none" dirty="0">
                <a:solidFill>
                  <a:schemeClr val="dk1"/>
                </a:solidFill>
                <a:latin typeface="Times New Roman" panose="02020603050405020304" pitchFamily="18" charset="0"/>
                <a:ea typeface="Calibri"/>
                <a:cs typeface="Times New Roman" panose="02020603050405020304" pitchFamily="18" charset="0"/>
                <a:sym typeface="Calibri"/>
              </a:rPr>
              <a:t>N-acetyl L-tyrosine, Anhydrous Caffeine, L-theanine, Velvet Bean Seed, Pine Bark, Curcumin, and Vitamin D</a:t>
            </a:r>
          </a:p>
          <a:p>
            <a:pPr marL="0" marR="0" lvl="0" indent="0" algn="l" rtl="0">
              <a:spcBef>
                <a:spcPts val="0"/>
              </a:spcBef>
              <a:spcAft>
                <a:spcPts val="0"/>
              </a:spcAft>
              <a:buClr>
                <a:schemeClr val="dk1"/>
              </a:buClr>
              <a:buSzPts val="2400"/>
              <a:buFont typeface="Calibri"/>
              <a:buNone/>
            </a:pPr>
            <a:endParaRPr lang="en-US" sz="1300" b="0" i="0" u="none" strike="noStrike" cap="none" dirty="0">
              <a:solidFill>
                <a:schemeClr val="dk1"/>
              </a:solidFill>
              <a:latin typeface="Times New Roman" panose="02020603050405020304" pitchFamily="18" charset="0"/>
              <a:ea typeface="Calibri"/>
              <a:cs typeface="Times New Roman" panose="02020603050405020304" pitchFamily="18" charset="0"/>
              <a:sym typeface="Calibri"/>
            </a:endParaRPr>
          </a:p>
          <a:p>
            <a:pPr marL="0" marR="0" lvl="0" indent="0" algn="l" rtl="0">
              <a:spcBef>
                <a:spcPts val="0"/>
              </a:spcBef>
              <a:spcAft>
                <a:spcPts val="0"/>
              </a:spcAft>
              <a:buClr>
                <a:srgbClr val="1F3864"/>
              </a:buClr>
              <a:buSzPts val="2400"/>
              <a:buFont typeface="Calibri"/>
              <a:buNone/>
            </a:pPr>
            <a:r>
              <a:rPr lang="en-US" sz="1300" b="1" i="0" u="none" strike="noStrike" cap="none" dirty="0">
                <a:solidFill>
                  <a:srgbClr val="1F3864"/>
                </a:solidFill>
                <a:latin typeface="Times New Roman" panose="02020603050405020304" pitchFamily="18" charset="0"/>
                <a:ea typeface="Calibri"/>
                <a:cs typeface="Times New Roman" panose="02020603050405020304" pitchFamily="18" charset="0"/>
                <a:sym typeface="Calibri"/>
              </a:rPr>
              <a:t>Proprietary Blend III: </a:t>
            </a:r>
            <a:r>
              <a:rPr lang="en-US" sz="1300" b="0" i="0" u="none" strike="noStrike" cap="none" dirty="0">
                <a:solidFill>
                  <a:schemeClr val="dk1"/>
                </a:solidFill>
                <a:latin typeface="Times New Roman" panose="02020603050405020304" pitchFamily="18" charset="0"/>
                <a:ea typeface="Calibri"/>
                <a:cs typeface="Times New Roman" panose="02020603050405020304" pitchFamily="18" charset="0"/>
                <a:sym typeface="Calibri"/>
              </a:rPr>
              <a:t>Black seed oil, Resveratrol, turmeric, Raspberry Ketones, Apple Cider Vinegar, Aloe Vera, and D-Ribose</a:t>
            </a:r>
          </a:p>
          <a:p>
            <a:pPr marL="0" marR="0" lvl="0" indent="0" algn="l" rtl="0">
              <a:spcBef>
                <a:spcPts val="0"/>
              </a:spcBef>
              <a:spcAft>
                <a:spcPts val="0"/>
              </a:spcAft>
              <a:buClr>
                <a:srgbClr val="1F3864"/>
              </a:buClr>
              <a:buSzPts val="2400"/>
              <a:buFont typeface="Calibri"/>
              <a:buNone/>
            </a:pPr>
            <a:endParaRPr lang="en-US" sz="1300" dirty="0">
              <a:solidFill>
                <a:schemeClr val="dk1"/>
              </a:solidFill>
              <a:latin typeface="Times New Roman" panose="02020603050405020304" pitchFamily="18" charset="0"/>
              <a:ea typeface="Calibri"/>
              <a:cs typeface="Times New Roman" panose="02020603050405020304" pitchFamily="18" charset="0"/>
              <a:sym typeface="Calibri"/>
            </a:endParaRPr>
          </a:p>
          <a:p>
            <a:pPr rtl="0">
              <a:spcBef>
                <a:spcPts val="600"/>
              </a:spcBef>
              <a:spcAft>
                <a:spcPts val="0"/>
              </a:spcAft>
            </a:pPr>
            <a:r>
              <a:rPr lang="en-US" sz="1300" b="1" i="0" u="none" strike="noStrike" dirty="0">
                <a:solidFill>
                  <a:srgbClr val="1F3864"/>
                </a:solidFill>
                <a:effectLst/>
                <a:latin typeface="Times New Roman" panose="02020603050405020304" pitchFamily="18" charset="0"/>
                <a:cs typeface="Times New Roman" panose="02020603050405020304" pitchFamily="18" charset="0"/>
              </a:rPr>
              <a:t>Proprietary Blend IV: </a:t>
            </a:r>
            <a:r>
              <a:rPr lang="en-US" sz="1300" b="0" i="0" u="none" strike="noStrike" dirty="0">
                <a:solidFill>
                  <a:srgbClr val="000000"/>
                </a:solidFill>
                <a:effectLst/>
                <a:latin typeface="Times New Roman" panose="02020603050405020304" pitchFamily="18" charset="0"/>
                <a:cs typeface="Times New Roman" panose="02020603050405020304" pitchFamily="18" charset="0"/>
              </a:rPr>
              <a:t>Vitamin C, zinc sulfate, and vitamin D3</a:t>
            </a:r>
            <a:endParaRPr lang="en-US" sz="1300" b="0" dirty="0">
              <a:effectLst/>
              <a:latin typeface="Times New Roman" panose="02020603050405020304" pitchFamily="18" charset="0"/>
              <a:cs typeface="Times New Roman" panose="02020603050405020304" pitchFamily="18" charset="0"/>
            </a:endParaRPr>
          </a:p>
          <a:p>
            <a:r>
              <a:rPr lang="en-US" sz="1300" b="0" dirty="0">
                <a:effectLst/>
                <a:latin typeface="Times New Roman" panose="02020603050405020304" pitchFamily="18" charset="0"/>
                <a:cs typeface="Times New Roman" panose="02020603050405020304" pitchFamily="18" charset="0"/>
              </a:rPr>
              <a:t/>
            </a:r>
            <a:br>
              <a:rPr lang="en-US" sz="1300" b="0" dirty="0">
                <a:effectLst/>
                <a:latin typeface="Times New Roman" panose="02020603050405020304" pitchFamily="18" charset="0"/>
                <a:cs typeface="Times New Roman" panose="02020603050405020304" pitchFamily="18" charset="0"/>
              </a:rPr>
            </a:br>
            <a:r>
              <a:rPr lang="en-US" sz="1300" b="1" i="0" u="none" strike="noStrike" dirty="0">
                <a:solidFill>
                  <a:srgbClr val="1F3864"/>
                </a:solidFill>
                <a:effectLst/>
                <a:latin typeface="Times New Roman" panose="02020603050405020304" pitchFamily="18" charset="0"/>
                <a:cs typeface="Times New Roman" panose="02020603050405020304" pitchFamily="18" charset="0"/>
              </a:rPr>
              <a:t>Proprietary Blend V: </a:t>
            </a:r>
            <a:r>
              <a:rPr lang="en-US" sz="1300" b="0" i="0" u="none" strike="noStrike" dirty="0">
                <a:solidFill>
                  <a:srgbClr val="000000"/>
                </a:solidFill>
                <a:effectLst/>
                <a:latin typeface="Times New Roman" panose="02020603050405020304" pitchFamily="18" charset="0"/>
                <a:cs typeface="Times New Roman" panose="02020603050405020304" pitchFamily="18" charset="0"/>
              </a:rPr>
              <a:t>Inulin, Green Banana flour, apple fiber, bacillus coagulans, spirulina, wheat grass, barley grass, alfalfa leaf, flax seed, psyllium husk powder, chlorella, broccoli, kale, spinach, green cabbage, parsley, aloe vera, cayenne pepper, blueberry powder, pomegranate seed powder, and MCT coconut oil powder</a:t>
            </a:r>
          </a:p>
          <a:p>
            <a:endParaRPr lang="en-US" sz="1300" cap="none" dirty="0">
              <a:latin typeface="Times New Roman" panose="02020603050405020304" pitchFamily="18" charset="0"/>
              <a:ea typeface="Calibri"/>
              <a:cs typeface="Times New Roman" panose="02020603050405020304" pitchFamily="18" charset="0"/>
              <a:sym typeface="Calibri"/>
            </a:endParaRPr>
          </a:p>
          <a:p>
            <a:r>
              <a:rPr lang="en-US" sz="1300" b="1" dirty="0">
                <a:solidFill>
                  <a:schemeClr val="bg2">
                    <a:lumMod val="75000"/>
                  </a:schemeClr>
                </a:solidFill>
                <a:latin typeface="Times New Roman" panose="02020603050405020304" pitchFamily="18" charset="0"/>
                <a:ea typeface="Calibri"/>
                <a:cs typeface="Times New Roman" panose="02020603050405020304" pitchFamily="18" charset="0"/>
                <a:sym typeface="Calibri"/>
              </a:rPr>
              <a:t>Proprietary Blend VI</a:t>
            </a:r>
            <a:r>
              <a:rPr lang="en-US" sz="1300" dirty="0">
                <a:latin typeface="Times New Roman" panose="02020603050405020304" pitchFamily="18" charset="0"/>
                <a:ea typeface="Calibri"/>
                <a:cs typeface="Times New Roman" panose="02020603050405020304" pitchFamily="18" charset="0"/>
                <a:sym typeface="Calibri"/>
              </a:rPr>
              <a:t>: </a:t>
            </a:r>
            <a:r>
              <a:rPr lang="en-US" sz="1300" dirty="0">
                <a:effectLst/>
                <a:latin typeface="Times New Roman" panose="02020603050405020304" pitchFamily="18" charset="0"/>
                <a:cs typeface="Times New Roman" panose="02020603050405020304" pitchFamily="18" charset="0"/>
              </a:rPr>
              <a:t>Vitamin K2, Vitamin D3, Vitamin C, Magnesium oxide, OmniMin AC (trace mineral blend) Quercetin, and NAD </a:t>
            </a:r>
          </a:p>
          <a:p>
            <a:endParaRPr lang="en-US" sz="1300" dirty="0">
              <a:latin typeface="Times New Roman" panose="02020603050405020304" pitchFamily="18" charset="0"/>
              <a:cs typeface="Times New Roman" panose="02020603050405020304" pitchFamily="18" charset="0"/>
            </a:endParaRPr>
          </a:p>
          <a:p>
            <a:r>
              <a:rPr lang="en-US" sz="1300" b="1" dirty="0">
                <a:solidFill>
                  <a:schemeClr val="bg2">
                    <a:lumMod val="75000"/>
                  </a:schemeClr>
                </a:solidFill>
                <a:effectLst/>
                <a:latin typeface="Times New Roman" panose="02020603050405020304" pitchFamily="18" charset="0"/>
                <a:cs typeface="Times New Roman" panose="02020603050405020304" pitchFamily="18" charset="0"/>
              </a:rPr>
              <a:t>Proprietary Blend VII: </a:t>
            </a:r>
            <a:r>
              <a:rPr lang="en-US" sz="1300" dirty="0">
                <a:effectLst/>
                <a:latin typeface="Times New Roman" panose="02020603050405020304" pitchFamily="18" charset="0"/>
                <a:cs typeface="Times New Roman" panose="02020603050405020304" pitchFamily="18" charset="0"/>
              </a:rPr>
              <a:t>Bovine collagen and hydrolyzed bovine colostrum </a:t>
            </a:r>
          </a:p>
          <a:p>
            <a:endParaRPr lang="en-US"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7" name="Google Shape;297;p17"/>
          <p:cNvSpPr txBox="1">
            <a:spLocks noGrp="1"/>
          </p:cNvSpPr>
          <p:nvPr>
            <p:ph type="title"/>
          </p:nvPr>
        </p:nvSpPr>
        <p:spPr>
          <a:xfrm>
            <a:off x="1575349" y="233408"/>
            <a:ext cx="10515600" cy="922918"/>
          </a:xfrm>
          <a:prstGeom prst="rect">
            <a:avLst/>
          </a:prstGeom>
          <a:noFill/>
          <a:ln>
            <a:noFill/>
          </a:ln>
        </p:spPr>
        <p:txBody>
          <a:bodyPr spcFirstLastPara="1" wrap="square" lIns="91425" tIns="45700" rIns="91425" bIns="45700" anchor="b" anchorCtr="0">
            <a:normAutofit/>
          </a:bodyPr>
          <a:lstStyle/>
          <a:p>
            <a:pPr lvl="0"/>
            <a:r>
              <a:rPr lang="hu-HU" sz="4800" b="1" dirty="0">
                <a:latin typeface="Times New Roman" panose="02020603050405020304" pitchFamily="18" charset="0"/>
                <a:ea typeface="Arial"/>
                <a:cs typeface="Times New Roman" panose="02020603050405020304" pitchFamily="18" charset="0"/>
                <a:sym typeface="Arial"/>
              </a:rPr>
              <a:t>Additional Treatment </a:t>
            </a:r>
            <a:endParaRPr sz="2700" b="1" dirty="0">
              <a:latin typeface="Times New Roman" panose="02020603050405020304" pitchFamily="18" charset="0"/>
              <a:ea typeface="Arial"/>
              <a:cs typeface="Times New Roman" panose="02020603050405020304" pitchFamily="18" charset="0"/>
              <a:sym typeface="Arial"/>
            </a:endParaRPr>
          </a:p>
        </p:txBody>
      </p:sp>
      <p:sp>
        <p:nvSpPr>
          <p:cNvPr id="298" name="Google Shape;298;p17"/>
          <p:cNvSpPr txBox="1">
            <a:spLocks noGrp="1"/>
          </p:cNvSpPr>
          <p:nvPr>
            <p:ph type="body" idx="1"/>
          </p:nvPr>
        </p:nvSpPr>
        <p:spPr>
          <a:xfrm>
            <a:off x="1050233" y="2411435"/>
            <a:ext cx="10515600" cy="2659329"/>
          </a:xfrm>
          <a:prstGeom prst="rect">
            <a:avLst/>
          </a:prstGeom>
          <a:noFill/>
          <a:ln>
            <a:noFill/>
          </a:ln>
        </p:spPr>
        <p:txBody>
          <a:bodyPr spcFirstLastPara="1" wrap="square" lIns="91425" tIns="45700" rIns="91425" bIns="45700" anchor="t" anchorCtr="0">
            <a:noAutofit/>
          </a:bodyPr>
          <a:lstStyle/>
          <a:p>
            <a:pPr marL="0" indent="0" fontAlgn="base">
              <a:spcBef>
                <a:spcPts val="0"/>
              </a:spcBef>
            </a:pPr>
            <a:r>
              <a:rPr lang="hu-HU" sz="2000" dirty="0">
                <a:solidFill>
                  <a:srgbClr val="000000"/>
                </a:solidFill>
                <a:latin typeface="Lustria"/>
              </a:rPr>
              <a:t>            </a:t>
            </a:r>
            <a:r>
              <a:rPr lang="en-US" sz="1800" kern="1200" dirty="0">
                <a:solidFill>
                  <a:srgbClr val="000000"/>
                </a:solidFill>
                <a:latin typeface="Lustria"/>
              </a:rPr>
              <a:t> </a:t>
            </a:r>
          </a:p>
          <a:p>
            <a:pPr marL="0" indent="0" fontAlgn="base">
              <a:spcBef>
                <a:spcPts val="0"/>
              </a:spcBef>
            </a:pPr>
            <a:r>
              <a:rPr lang="en-US" sz="1800" dirty="0">
                <a:solidFill>
                  <a:srgbClr val="000000"/>
                </a:solidFill>
                <a:latin typeface="Lustria"/>
              </a:rPr>
              <a:t>Exercises to achieve a positive mental and emotional state</a:t>
            </a:r>
          </a:p>
          <a:p>
            <a:pPr marL="0" lvl="0" indent="0" fontAlgn="base">
              <a:spcBef>
                <a:spcPts val="0"/>
              </a:spcBef>
            </a:pPr>
            <a:r>
              <a:rPr lang="hu-HU" sz="1800" dirty="0">
                <a:solidFill>
                  <a:srgbClr val="000000"/>
                </a:solidFill>
                <a:latin typeface="Arial" panose="020B0604020202020204" pitchFamily="34" charset="0"/>
              </a:rPr>
              <a:t>(</a:t>
            </a:r>
            <a:r>
              <a:rPr lang="hu-HU" sz="1800" dirty="0" err="1">
                <a:solidFill>
                  <a:srgbClr val="000000"/>
                </a:solidFill>
                <a:latin typeface="Arial" panose="020B0604020202020204" pitchFamily="34" charset="0"/>
              </a:rPr>
              <a:t>e.g</a:t>
            </a:r>
            <a:r>
              <a:rPr lang="hu-HU" sz="1800" dirty="0">
                <a:solidFill>
                  <a:srgbClr val="000000"/>
                </a:solidFill>
                <a:latin typeface="Arial" panose="020B0604020202020204" pitchFamily="34" charset="0"/>
              </a:rPr>
              <a:t>: </a:t>
            </a:r>
            <a:r>
              <a:rPr lang="hu-HU" sz="1800" dirty="0" err="1">
                <a:solidFill>
                  <a:srgbClr val="000000"/>
                </a:solidFill>
                <a:latin typeface="Arial" panose="020B0604020202020204" pitchFamily="34" charset="0"/>
              </a:rPr>
              <a:t>Yoga</a:t>
            </a:r>
            <a:r>
              <a:rPr lang="hu-HU" sz="1800" dirty="0">
                <a:solidFill>
                  <a:srgbClr val="000000"/>
                </a:solidFill>
                <a:latin typeface="Arial" panose="020B0604020202020204" pitchFamily="34" charset="0"/>
              </a:rPr>
              <a:t>, </a:t>
            </a:r>
            <a:r>
              <a:rPr lang="hu-HU" sz="1800" dirty="0" err="1">
                <a:solidFill>
                  <a:srgbClr val="000000"/>
                </a:solidFill>
                <a:latin typeface="Arial" panose="020B0604020202020204" pitchFamily="34" charset="0"/>
              </a:rPr>
              <a:t>meditation</a:t>
            </a:r>
            <a:r>
              <a:rPr lang="hu-HU" sz="1800" dirty="0">
                <a:solidFill>
                  <a:srgbClr val="000000"/>
                </a:solidFill>
                <a:latin typeface="Arial" panose="020B0604020202020204" pitchFamily="34" charset="0"/>
              </a:rPr>
              <a:t>, </a:t>
            </a:r>
            <a:r>
              <a:rPr lang="hu-HU" sz="1800" dirty="0" err="1">
                <a:solidFill>
                  <a:srgbClr val="000000"/>
                </a:solidFill>
                <a:latin typeface="Arial" panose="020B0604020202020204" pitchFamily="34" charset="0"/>
              </a:rPr>
              <a:t>breathing</a:t>
            </a:r>
            <a:r>
              <a:rPr lang="hu-HU" sz="1800" dirty="0">
                <a:solidFill>
                  <a:srgbClr val="000000"/>
                </a:solidFill>
                <a:latin typeface="Arial" panose="020B0604020202020204" pitchFamily="34" charset="0"/>
              </a:rPr>
              <a:t> </a:t>
            </a:r>
            <a:r>
              <a:rPr lang="hu-HU" sz="1800" dirty="0" err="1">
                <a:solidFill>
                  <a:srgbClr val="000000"/>
                </a:solidFill>
                <a:latin typeface="Arial" panose="020B0604020202020204" pitchFamily="34" charset="0"/>
              </a:rPr>
              <a:t>exercises</a:t>
            </a:r>
            <a:r>
              <a:rPr lang="hu-HU" sz="1800" dirty="0">
                <a:solidFill>
                  <a:srgbClr val="000000"/>
                </a:solidFill>
                <a:latin typeface="Arial" panose="020B0604020202020204" pitchFamily="34" charset="0"/>
              </a:rPr>
              <a:t>, </a:t>
            </a:r>
            <a:r>
              <a:rPr lang="hu-HU" sz="1800" dirty="0" err="1">
                <a:solidFill>
                  <a:srgbClr val="000000"/>
                </a:solidFill>
                <a:latin typeface="Arial" panose="020B0604020202020204" pitchFamily="34" charset="0"/>
              </a:rPr>
              <a:t>stress</a:t>
            </a:r>
            <a:r>
              <a:rPr lang="hu-HU" sz="1800" dirty="0">
                <a:solidFill>
                  <a:srgbClr val="000000"/>
                </a:solidFill>
                <a:latin typeface="Arial" panose="020B0604020202020204" pitchFamily="34" charset="0"/>
              </a:rPr>
              <a:t> </a:t>
            </a:r>
            <a:r>
              <a:rPr lang="hu-HU" sz="1800" dirty="0" smtClean="0">
                <a:solidFill>
                  <a:srgbClr val="000000"/>
                </a:solidFill>
                <a:latin typeface="Arial" panose="020B0604020202020204" pitchFamily="34" charset="0"/>
              </a:rPr>
              <a:t>management, </a:t>
            </a:r>
            <a:r>
              <a:rPr lang="en-US" sz="1800" dirty="0">
                <a:solidFill>
                  <a:schemeClr val="tx1"/>
                </a:solidFill>
                <a:latin typeface="Söhne"/>
              </a:rPr>
              <a:t>regular </a:t>
            </a:r>
            <a:r>
              <a:rPr lang="en-US" sz="1800" dirty="0" smtClean="0">
                <a:solidFill>
                  <a:schemeClr val="tx1"/>
                </a:solidFill>
                <a:latin typeface="Söhne"/>
              </a:rPr>
              <a:t>exercise </a:t>
            </a:r>
            <a:r>
              <a:rPr lang="en-US" sz="1800" dirty="0">
                <a:solidFill>
                  <a:schemeClr val="tx1"/>
                </a:solidFill>
                <a:latin typeface="Söhne"/>
              </a:rPr>
              <a:t>and adequate sleep</a:t>
            </a:r>
            <a:r>
              <a:rPr lang="hu-HU" sz="1800" dirty="0" smtClean="0">
                <a:solidFill>
                  <a:schemeClr val="tx1"/>
                </a:solidFill>
                <a:latin typeface="Arial" panose="020B0604020202020204" pitchFamily="34" charset="0"/>
              </a:rPr>
              <a:t>)</a:t>
            </a:r>
          </a:p>
          <a:p>
            <a:pPr marL="0" lvl="0" indent="0" fontAlgn="base">
              <a:spcBef>
                <a:spcPts val="0"/>
              </a:spcBef>
            </a:pPr>
            <a:endParaRPr lang="hu-HU" sz="1800" dirty="0">
              <a:solidFill>
                <a:srgbClr val="000000"/>
              </a:solidFill>
              <a:latin typeface="Arial" panose="020B0604020202020204" pitchFamily="34" charset="0"/>
              <a:ea typeface="Arial"/>
              <a:cs typeface="Arial"/>
              <a:sym typeface="Arial"/>
            </a:endParaRPr>
          </a:p>
          <a:p>
            <a:pPr marL="0" lvl="0" indent="0" fontAlgn="base">
              <a:spcBef>
                <a:spcPts val="0"/>
              </a:spcBef>
            </a:pPr>
            <a:r>
              <a:rPr lang="hu-HU" sz="1800" dirty="0" err="1" smtClean="0">
                <a:solidFill>
                  <a:srgbClr val="000000"/>
                </a:solidFill>
                <a:latin typeface="Arial"/>
                <a:ea typeface="Arial"/>
                <a:cs typeface="Arial"/>
                <a:sym typeface="Arial"/>
              </a:rPr>
              <a:t>Gluten</a:t>
            </a:r>
            <a:r>
              <a:rPr lang="hu-HU" sz="1800" dirty="0" smtClean="0">
                <a:solidFill>
                  <a:srgbClr val="000000"/>
                </a:solidFill>
                <a:latin typeface="Arial"/>
                <a:ea typeface="Arial"/>
                <a:cs typeface="Arial"/>
                <a:sym typeface="Arial"/>
              </a:rPr>
              <a:t>-free and </a:t>
            </a:r>
            <a:r>
              <a:rPr lang="hu-HU" sz="1800" dirty="0" err="1">
                <a:solidFill>
                  <a:srgbClr val="000000"/>
                </a:solidFill>
                <a:latin typeface="Arial"/>
                <a:ea typeface="Arial"/>
                <a:cs typeface="Arial"/>
                <a:sym typeface="Arial"/>
              </a:rPr>
              <a:t>s</a:t>
            </a:r>
            <a:r>
              <a:rPr lang="hu-HU" sz="1800" dirty="0" err="1" smtClean="0">
                <a:solidFill>
                  <a:srgbClr val="000000"/>
                </a:solidFill>
                <a:latin typeface="Arial"/>
                <a:ea typeface="Arial"/>
                <a:cs typeface="Arial"/>
                <a:sym typeface="Arial"/>
              </a:rPr>
              <a:t>elenium-rich</a:t>
            </a:r>
            <a:r>
              <a:rPr lang="hu-HU" sz="1800" dirty="0" smtClean="0">
                <a:solidFill>
                  <a:srgbClr val="000000"/>
                </a:solidFill>
                <a:latin typeface="Arial"/>
                <a:ea typeface="Arial"/>
                <a:cs typeface="Arial"/>
                <a:sym typeface="Arial"/>
              </a:rPr>
              <a:t> </a:t>
            </a:r>
            <a:r>
              <a:rPr lang="hu-HU" sz="1800" dirty="0" err="1" smtClean="0">
                <a:solidFill>
                  <a:srgbClr val="000000"/>
                </a:solidFill>
                <a:latin typeface="Arial"/>
                <a:ea typeface="Arial"/>
                <a:cs typeface="Arial"/>
                <a:sym typeface="Arial"/>
              </a:rPr>
              <a:t>diet</a:t>
            </a:r>
            <a:r>
              <a:rPr lang="hu-HU" sz="1800" dirty="0" smtClean="0">
                <a:solidFill>
                  <a:srgbClr val="000000"/>
                </a:solidFill>
                <a:latin typeface="Arial"/>
                <a:ea typeface="Arial"/>
                <a:cs typeface="Arial"/>
                <a:sym typeface="Arial"/>
              </a:rPr>
              <a:t> ( e.g.:</a:t>
            </a:r>
            <a:r>
              <a:rPr lang="hu-HU" sz="1800" dirty="0" err="1" smtClean="0">
                <a:solidFill>
                  <a:srgbClr val="000000"/>
                </a:solidFill>
                <a:latin typeface="Arial"/>
                <a:ea typeface="Arial"/>
                <a:cs typeface="Arial"/>
                <a:sym typeface="Arial"/>
              </a:rPr>
              <a:t>fish</a:t>
            </a:r>
            <a:r>
              <a:rPr lang="hu-HU" sz="1800" dirty="0" smtClean="0">
                <a:solidFill>
                  <a:srgbClr val="000000"/>
                </a:solidFill>
                <a:latin typeface="Arial"/>
                <a:ea typeface="Arial"/>
                <a:cs typeface="Arial"/>
                <a:sym typeface="Arial"/>
              </a:rPr>
              <a:t>, </a:t>
            </a:r>
            <a:r>
              <a:rPr lang="hu-HU" sz="1800" dirty="0" err="1" smtClean="0">
                <a:solidFill>
                  <a:srgbClr val="000000"/>
                </a:solidFill>
                <a:latin typeface="Arial"/>
                <a:ea typeface="Arial"/>
                <a:cs typeface="Arial"/>
                <a:sym typeface="Arial"/>
              </a:rPr>
              <a:t>other</a:t>
            </a:r>
            <a:r>
              <a:rPr lang="hu-HU" sz="1800" dirty="0" smtClean="0">
                <a:solidFill>
                  <a:srgbClr val="000000"/>
                </a:solidFill>
                <a:latin typeface="Arial"/>
                <a:ea typeface="Arial"/>
                <a:cs typeface="Arial"/>
                <a:sym typeface="Arial"/>
              </a:rPr>
              <a:t> </a:t>
            </a:r>
            <a:r>
              <a:rPr lang="hu-HU" sz="1800" dirty="0" err="1" smtClean="0">
                <a:solidFill>
                  <a:srgbClr val="000000"/>
                </a:solidFill>
                <a:latin typeface="Arial"/>
                <a:ea typeface="Arial"/>
                <a:cs typeface="Arial"/>
                <a:sym typeface="Arial"/>
              </a:rPr>
              <a:t>seafood</a:t>
            </a:r>
            <a:r>
              <a:rPr lang="hu-HU" sz="1800" dirty="0" smtClean="0">
                <a:solidFill>
                  <a:srgbClr val="000000"/>
                </a:solidFill>
                <a:latin typeface="Arial"/>
                <a:ea typeface="Arial"/>
                <a:cs typeface="Arial"/>
                <a:sym typeface="Arial"/>
              </a:rPr>
              <a:t>)</a:t>
            </a:r>
            <a:endParaRPr sz="1800" b="0" i="0" u="none" strike="noStrike" dirty="0">
              <a:solidFill>
                <a:srgbClr val="000000"/>
              </a:solidFill>
              <a:latin typeface="Arial"/>
              <a:ea typeface="Arial"/>
              <a:cs typeface="Arial"/>
              <a:sym typeface="Arial"/>
            </a:endParaRPr>
          </a:p>
        </p:txBody>
      </p:sp>
      <p:sp>
        <p:nvSpPr>
          <p:cNvPr id="299" name="Google Shape;299;p17"/>
          <p:cNvSpPr/>
          <p:nvPr/>
        </p:nvSpPr>
        <p:spPr>
          <a:xfrm>
            <a:off x="0" y="0"/>
            <a:ext cx="1050233" cy="6858000"/>
          </a:xfrm>
          <a:prstGeom prst="rect">
            <a:avLst/>
          </a:prstGeom>
          <a:solidFill>
            <a:srgbClr val="1F386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00" name="Google Shape;300;p17" descr="Picture 7"/>
          <p:cNvPicPr preferRelativeResize="0"/>
          <p:nvPr/>
        </p:nvPicPr>
        <p:blipFill rotWithShape="1">
          <a:blip r:embed="rId3">
            <a:alphaModFix/>
          </a:blip>
          <a:srcRect/>
          <a:stretch/>
        </p:blipFill>
        <p:spPr>
          <a:xfrm>
            <a:off x="525116" y="233408"/>
            <a:ext cx="918303" cy="922918"/>
          </a:xfrm>
          <a:prstGeom prst="rect">
            <a:avLst/>
          </a:prstGeom>
          <a:noFill/>
          <a:ln>
            <a:noFill/>
          </a:ln>
        </p:spPr>
      </p:pic>
      <p:sp>
        <p:nvSpPr>
          <p:cNvPr id="301" name="Google Shape;301;p17"/>
          <p:cNvSpPr/>
          <p:nvPr/>
        </p:nvSpPr>
        <p:spPr>
          <a:xfrm rot="10800000" flipH="1">
            <a:off x="1050232" y="6400798"/>
            <a:ext cx="11141767" cy="456773"/>
          </a:xfrm>
          <a:prstGeom prst="rect">
            <a:avLst/>
          </a:prstGeom>
          <a:gradFill>
            <a:gsLst>
              <a:gs pos="0">
                <a:schemeClr val="accent1"/>
              </a:gs>
              <a:gs pos="78000">
                <a:srgbClr val="000000"/>
              </a:gs>
              <a:gs pos="100000">
                <a:srgbClr val="000000"/>
              </a:gs>
            </a:gsLst>
            <a:lin ang="2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302" name="Google Shape;302;p17"/>
          <p:cNvSpPr txBox="1"/>
          <p:nvPr/>
        </p:nvSpPr>
        <p:spPr>
          <a:xfrm>
            <a:off x="2926080" y="6441710"/>
            <a:ext cx="8386355"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FEE599"/>
                </a:solidFill>
                <a:latin typeface="Times New Roman"/>
                <a:ea typeface="Times New Roman"/>
                <a:cs typeface="Times New Roman"/>
                <a:sym typeface="Times New Roman"/>
              </a:rPr>
              <a:t>International Science Nutrition Society – CURARE CAUSAM - ISNS 2023 </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07" name="Google Shape;307;p18"/>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08" name="Google Shape;308;p18"/>
          <p:cNvSpPr txBox="1">
            <a:spLocks noGrp="1"/>
          </p:cNvSpPr>
          <p:nvPr>
            <p:ph type="title"/>
          </p:nvPr>
        </p:nvSpPr>
        <p:spPr>
          <a:xfrm>
            <a:off x="1193538" y="685878"/>
            <a:ext cx="6247722" cy="1283119"/>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3600"/>
              <a:buFont typeface="Arial"/>
              <a:buNone/>
            </a:pPr>
            <a:r>
              <a:rPr lang="en-US" b="1" dirty="0">
                <a:latin typeface="Times New Roman" panose="02020603050405020304" pitchFamily="18" charset="0"/>
                <a:ea typeface="Arial"/>
                <a:cs typeface="Times New Roman" panose="02020603050405020304" pitchFamily="18" charset="0"/>
                <a:sym typeface="Arial"/>
              </a:rPr>
              <a:t>Results </a:t>
            </a:r>
            <a:endParaRPr sz="5400" b="1" dirty="0">
              <a:latin typeface="Times New Roman" panose="02020603050405020304" pitchFamily="18" charset="0"/>
              <a:ea typeface="Arial"/>
              <a:cs typeface="Times New Roman" panose="02020603050405020304" pitchFamily="18" charset="0"/>
              <a:sym typeface="Arial"/>
            </a:endParaRPr>
          </a:p>
        </p:txBody>
      </p:sp>
      <p:sp>
        <p:nvSpPr>
          <p:cNvPr id="309" name="Google Shape;309;p18"/>
          <p:cNvSpPr txBox="1">
            <a:spLocks noGrp="1"/>
          </p:cNvSpPr>
          <p:nvPr>
            <p:ph type="body" idx="1"/>
          </p:nvPr>
        </p:nvSpPr>
        <p:spPr>
          <a:xfrm>
            <a:off x="1298332" y="1508759"/>
            <a:ext cx="6401559" cy="384048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000000"/>
              </a:buClr>
              <a:buSzPts val="1600"/>
              <a:buNone/>
            </a:pPr>
            <a:r>
              <a:rPr lang="hu-HU" sz="1800" dirty="0" err="1">
                <a:latin typeface="Times New Roman" panose="02020603050405020304" pitchFamily="18" charset="0"/>
                <a:ea typeface="Sorts Mill Goudy"/>
                <a:cs typeface="Times New Roman" panose="02020603050405020304" pitchFamily="18" charset="0"/>
                <a:sym typeface="Sorts Mill Goudy"/>
              </a:rPr>
              <a:t>After</a:t>
            </a:r>
            <a:r>
              <a:rPr lang="hu-HU" sz="1800" dirty="0">
                <a:latin typeface="Times New Roman" panose="02020603050405020304" pitchFamily="18" charset="0"/>
                <a:ea typeface="Sorts Mill Goudy"/>
                <a:cs typeface="Times New Roman" panose="02020603050405020304" pitchFamily="18" charset="0"/>
                <a:sym typeface="Sorts Mill Goudy"/>
              </a:rPr>
              <a:t> 1 </a:t>
            </a:r>
            <a:r>
              <a:rPr lang="hu-HU" sz="1800" dirty="0" err="1">
                <a:latin typeface="Times New Roman" panose="02020603050405020304" pitchFamily="18" charset="0"/>
                <a:ea typeface="Sorts Mill Goudy"/>
                <a:cs typeface="Times New Roman" panose="02020603050405020304" pitchFamily="18" charset="0"/>
                <a:sym typeface="Sorts Mill Goudy"/>
              </a:rPr>
              <a:t>month</a:t>
            </a:r>
            <a:r>
              <a:rPr lang="hu-HU" sz="1800" dirty="0" smtClean="0">
                <a:latin typeface="Times New Roman" panose="02020603050405020304" pitchFamily="18" charset="0"/>
                <a:ea typeface="Sorts Mill Goudy"/>
                <a:cs typeface="Times New Roman" panose="02020603050405020304" pitchFamily="18" charset="0"/>
                <a:sym typeface="Sorts Mill Goudy"/>
              </a:rPr>
              <a:t>:</a:t>
            </a:r>
            <a:endParaRPr lang="hu-HU" sz="1800" dirty="0">
              <a:latin typeface="Times New Roman" panose="02020603050405020304" pitchFamily="18" charset="0"/>
              <a:ea typeface="Sorts Mill Goudy"/>
              <a:cs typeface="Times New Roman" panose="02020603050405020304" pitchFamily="18" charset="0"/>
              <a:sym typeface="Sorts Mill Goudy"/>
            </a:endParaRPr>
          </a:p>
          <a:p>
            <a:pPr marL="0" lvl="0" indent="0">
              <a:lnSpc>
                <a:spcPct val="100000"/>
              </a:lnSpc>
              <a:spcBef>
                <a:spcPts val="0"/>
              </a:spcBef>
              <a:buClr>
                <a:srgbClr val="000000"/>
              </a:buClr>
              <a:buSzPts val="1600"/>
              <a:buNone/>
            </a:pPr>
            <a:r>
              <a:rPr lang="hu-HU" sz="1600" dirty="0"/>
              <a:t>S</a:t>
            </a:r>
            <a:r>
              <a:rPr lang="en-US" sz="1600" dirty="0" smtClean="0"/>
              <a:t>he </a:t>
            </a:r>
            <a:r>
              <a:rPr lang="en-US" sz="1600" dirty="0"/>
              <a:t>noticed an improvement in her energy levels and was able to lose some of the weight she had gained. Her constipation also improved, and she no longer felt cold all the time</a:t>
            </a:r>
            <a:r>
              <a:rPr lang="en-US" sz="1600" dirty="0" smtClean="0"/>
              <a:t>.</a:t>
            </a:r>
            <a:endParaRPr lang="hu-HU" sz="1600" dirty="0">
              <a:latin typeface="Times New Roman" panose="02020603050405020304" pitchFamily="18" charset="0"/>
              <a:ea typeface="Sorts Mill Goudy"/>
              <a:cs typeface="Times New Roman" panose="02020603050405020304" pitchFamily="18" charset="0"/>
              <a:sym typeface="Sorts Mill Goudy"/>
            </a:endParaRPr>
          </a:p>
          <a:p>
            <a:pPr marL="0" lvl="0" indent="0">
              <a:lnSpc>
                <a:spcPct val="100000"/>
              </a:lnSpc>
              <a:spcBef>
                <a:spcPts val="600"/>
              </a:spcBef>
              <a:buNone/>
            </a:pPr>
            <a:r>
              <a:rPr lang="hu-HU" sz="1800" dirty="0" err="1">
                <a:latin typeface="Times New Roman" panose="02020603050405020304" pitchFamily="18" charset="0"/>
                <a:cs typeface="Times New Roman" panose="02020603050405020304" pitchFamily="18" charset="0"/>
              </a:rPr>
              <a:t>After</a:t>
            </a:r>
            <a:r>
              <a:rPr lang="hu-HU" sz="1800" dirty="0">
                <a:latin typeface="Times New Roman" panose="02020603050405020304" pitchFamily="18" charset="0"/>
                <a:cs typeface="Times New Roman" panose="02020603050405020304" pitchFamily="18" charset="0"/>
              </a:rPr>
              <a:t> </a:t>
            </a:r>
            <a:r>
              <a:rPr lang="hu-HU" sz="1800" dirty="0" smtClean="0">
                <a:latin typeface="Times New Roman" panose="02020603050405020304" pitchFamily="18" charset="0"/>
                <a:cs typeface="Times New Roman" panose="02020603050405020304" pitchFamily="18" charset="0"/>
              </a:rPr>
              <a:t>3 </a:t>
            </a:r>
            <a:r>
              <a:rPr lang="hu-HU" sz="1800" dirty="0" err="1">
                <a:latin typeface="Times New Roman" panose="02020603050405020304" pitchFamily="18" charset="0"/>
                <a:cs typeface="Times New Roman" panose="02020603050405020304" pitchFamily="18" charset="0"/>
              </a:rPr>
              <a:t>months</a:t>
            </a:r>
            <a:r>
              <a:rPr lang="hu-HU" sz="1800" dirty="0" smtClean="0">
                <a:latin typeface="Times New Roman" panose="02020603050405020304" pitchFamily="18" charset="0"/>
                <a:cs typeface="Times New Roman" panose="02020603050405020304" pitchFamily="18" charset="0"/>
              </a:rPr>
              <a:t>:</a:t>
            </a:r>
          </a:p>
          <a:p>
            <a:pPr marL="0" lvl="0" indent="0">
              <a:lnSpc>
                <a:spcPct val="100000"/>
              </a:lnSpc>
              <a:spcBef>
                <a:spcPts val="600"/>
              </a:spcBef>
              <a:buNone/>
            </a:pPr>
            <a:r>
              <a:rPr lang="hu-HU" sz="1600" dirty="0" smtClean="0">
                <a:latin typeface="Calibri" panose="020F0502020204030204" pitchFamily="34" charset="0"/>
                <a:cs typeface="Calibri" panose="020F0502020204030204" pitchFamily="34" charset="0"/>
              </a:rPr>
              <a:t>H</a:t>
            </a:r>
            <a:r>
              <a:rPr lang="en-US" sz="1600" dirty="0" err="1" smtClean="0">
                <a:latin typeface="Calibri" panose="020F0502020204030204" pitchFamily="34" charset="0"/>
                <a:cs typeface="Calibri" panose="020F0502020204030204" pitchFamily="34" charset="0"/>
              </a:rPr>
              <a:t>er</a:t>
            </a:r>
            <a:r>
              <a:rPr lang="en-US" sz="1600" dirty="0" smtClean="0">
                <a:latin typeface="Calibri" panose="020F0502020204030204" pitchFamily="34" charset="0"/>
                <a:cs typeface="Calibri" panose="020F0502020204030204" pitchFamily="34" charset="0"/>
              </a:rPr>
              <a:t> </a:t>
            </a:r>
            <a:r>
              <a:rPr lang="en-US" sz="1600" dirty="0">
                <a:latin typeface="Calibri" panose="020F0502020204030204" pitchFamily="34" charset="0"/>
                <a:cs typeface="Calibri" panose="020F0502020204030204" pitchFamily="34" charset="0"/>
              </a:rPr>
              <a:t>symptoms gradually continued to </a:t>
            </a:r>
            <a:r>
              <a:rPr lang="en-US" sz="1600" dirty="0" smtClean="0">
                <a:latin typeface="Calibri" panose="020F0502020204030204" pitchFamily="34" charset="0"/>
                <a:cs typeface="Calibri" panose="020F0502020204030204" pitchFamily="34" charset="0"/>
              </a:rPr>
              <a:t>improve</a:t>
            </a:r>
            <a:r>
              <a:rPr lang="hu-HU" sz="1600" dirty="0" smtClean="0">
                <a:latin typeface="Calibri" panose="020F0502020204030204" pitchFamily="34" charset="0"/>
                <a:cs typeface="Calibri" panose="020F0502020204030204" pitchFamily="34" charset="0"/>
              </a:rPr>
              <a:t>.</a:t>
            </a:r>
            <a:endParaRPr lang="hu-HU" sz="1600" dirty="0" smtClean="0">
              <a:latin typeface="Calibri" panose="020F0502020204030204" pitchFamily="34" charset="0"/>
              <a:cs typeface="Calibri" panose="020F0502020204030204" pitchFamily="34" charset="0"/>
            </a:endParaRPr>
          </a:p>
          <a:p>
            <a:pPr marL="0" lvl="0" indent="0">
              <a:lnSpc>
                <a:spcPct val="100000"/>
              </a:lnSpc>
              <a:spcBef>
                <a:spcPts val="600"/>
              </a:spcBef>
              <a:buNone/>
            </a:pPr>
            <a:r>
              <a:rPr lang="en-US" sz="1600" dirty="0">
                <a:solidFill>
                  <a:schemeClr val="tx1"/>
                </a:solidFill>
                <a:latin typeface="Calibri" panose="020F0502020204030204" pitchFamily="34" charset="0"/>
                <a:cs typeface="Calibri" panose="020F0502020204030204" pitchFamily="34" charset="0"/>
              </a:rPr>
              <a:t>Her energy levels </a:t>
            </a:r>
            <a:r>
              <a:rPr lang="hu-HU" sz="1600" dirty="0" err="1" smtClean="0">
                <a:solidFill>
                  <a:schemeClr val="tx1"/>
                </a:solidFill>
                <a:latin typeface="Calibri" panose="020F0502020204030204" pitchFamily="34" charset="0"/>
                <a:cs typeface="Calibri" panose="020F0502020204030204" pitchFamily="34" charset="0"/>
              </a:rPr>
              <a:t>continued</a:t>
            </a:r>
            <a:r>
              <a:rPr lang="hu-HU" sz="1600" dirty="0" smtClean="0">
                <a:solidFill>
                  <a:schemeClr val="tx1"/>
                </a:solidFill>
                <a:latin typeface="Calibri" panose="020F0502020204030204" pitchFamily="34" charset="0"/>
                <a:cs typeface="Calibri" panose="020F0502020204030204" pitchFamily="34" charset="0"/>
              </a:rPr>
              <a:t> </a:t>
            </a:r>
            <a:r>
              <a:rPr lang="en-US" sz="1600" dirty="0" smtClean="0">
                <a:solidFill>
                  <a:schemeClr val="tx1"/>
                </a:solidFill>
                <a:latin typeface="Calibri" panose="020F0502020204030204" pitchFamily="34" charset="0"/>
                <a:cs typeface="Calibri" panose="020F0502020204030204" pitchFamily="34" charset="0"/>
              </a:rPr>
              <a:t>increased</a:t>
            </a:r>
            <a:r>
              <a:rPr lang="en-US" sz="1600" dirty="0">
                <a:solidFill>
                  <a:schemeClr val="tx1"/>
                </a:solidFill>
                <a:latin typeface="Calibri" panose="020F0502020204030204" pitchFamily="34" charset="0"/>
                <a:cs typeface="Calibri" panose="020F0502020204030204" pitchFamily="34" charset="0"/>
              </a:rPr>
              <a:t>, she experienced less hair loss, and her mood </a:t>
            </a:r>
            <a:r>
              <a:rPr lang="en-US" sz="1600" dirty="0" smtClean="0">
                <a:solidFill>
                  <a:schemeClr val="tx1"/>
                </a:solidFill>
                <a:latin typeface="Calibri" panose="020F0502020204030204" pitchFamily="34" charset="0"/>
                <a:cs typeface="Calibri" panose="020F0502020204030204" pitchFamily="34" charset="0"/>
              </a:rPr>
              <a:t>lifted</a:t>
            </a:r>
            <a:r>
              <a:rPr lang="hu-HU" sz="1600" dirty="0" smtClean="0">
                <a:solidFill>
                  <a:schemeClr val="tx1"/>
                </a:solidFill>
                <a:latin typeface="Calibri" panose="020F0502020204030204" pitchFamily="34" charset="0"/>
                <a:cs typeface="Calibri" panose="020F0502020204030204" pitchFamily="34" charset="0"/>
              </a:rPr>
              <a:t>.</a:t>
            </a:r>
          </a:p>
          <a:p>
            <a:pPr marL="0" lvl="0" indent="0">
              <a:lnSpc>
                <a:spcPct val="100000"/>
              </a:lnSpc>
              <a:spcBef>
                <a:spcPts val="600"/>
              </a:spcBef>
              <a:buNone/>
            </a:pPr>
            <a:r>
              <a:rPr lang="en-US" sz="1600" dirty="0">
                <a:solidFill>
                  <a:schemeClr val="tx1"/>
                </a:solidFill>
                <a:latin typeface="Calibri" panose="020F0502020204030204" pitchFamily="34" charset="0"/>
                <a:cs typeface="Calibri" panose="020F0502020204030204" pitchFamily="34" charset="0"/>
              </a:rPr>
              <a:t>The functioning of the digestive system has returned to </a:t>
            </a:r>
            <a:r>
              <a:rPr lang="en-US" sz="1600" dirty="0" smtClean="0">
                <a:solidFill>
                  <a:schemeClr val="tx1"/>
                </a:solidFill>
                <a:latin typeface="Calibri" panose="020F0502020204030204" pitchFamily="34" charset="0"/>
                <a:cs typeface="Calibri" panose="020F0502020204030204" pitchFamily="34" charset="0"/>
              </a:rPr>
              <a:t>normal</a:t>
            </a:r>
            <a:endParaRPr lang="hu-HU" sz="1600" dirty="0" smtClean="0">
              <a:solidFill>
                <a:schemeClr val="tx1"/>
              </a:solidFill>
              <a:latin typeface="Calibri" panose="020F0502020204030204" pitchFamily="34" charset="0"/>
              <a:cs typeface="Calibri" panose="020F0502020204030204" pitchFamily="34" charset="0"/>
            </a:endParaRPr>
          </a:p>
          <a:p>
            <a:pPr marL="0" lvl="0" indent="0">
              <a:lnSpc>
                <a:spcPct val="100000"/>
              </a:lnSpc>
              <a:spcBef>
                <a:spcPts val="600"/>
              </a:spcBef>
              <a:buNone/>
            </a:pPr>
            <a:r>
              <a:rPr lang="en-US" sz="1600" dirty="0">
                <a:latin typeface="Calibri" panose="020F0502020204030204" pitchFamily="34" charset="0"/>
                <a:cs typeface="Calibri" panose="020F0502020204030204" pitchFamily="34" charset="0"/>
              </a:rPr>
              <a:t>Menstrual </a:t>
            </a:r>
            <a:r>
              <a:rPr lang="en-US" sz="1600" dirty="0" smtClean="0">
                <a:latin typeface="Calibri" panose="020F0502020204030204" pitchFamily="34" charset="0"/>
                <a:cs typeface="Calibri" panose="020F0502020204030204" pitchFamily="34" charset="0"/>
              </a:rPr>
              <a:t>cycles</a:t>
            </a:r>
            <a:r>
              <a:rPr lang="hu-HU" sz="1600" dirty="0" smtClean="0">
                <a:latin typeface="Calibri" panose="020F0502020204030204" pitchFamily="34" charset="0"/>
                <a:cs typeface="Calibri" panose="020F0502020204030204" pitchFamily="34" charset="0"/>
              </a:rPr>
              <a:t> has </a:t>
            </a:r>
            <a:r>
              <a:rPr lang="hu-HU" sz="1600" dirty="0" err="1" smtClean="0">
                <a:latin typeface="Calibri" panose="020F0502020204030204" pitchFamily="34" charset="0"/>
                <a:cs typeface="Calibri" panose="020F0502020204030204" pitchFamily="34" charset="0"/>
              </a:rPr>
              <a:t>returned</a:t>
            </a:r>
            <a:r>
              <a:rPr lang="hu-HU" sz="1600" dirty="0" smtClean="0">
                <a:latin typeface="Calibri" panose="020F0502020204030204" pitchFamily="34" charset="0"/>
                <a:cs typeface="Calibri" panose="020F0502020204030204" pitchFamily="34" charset="0"/>
              </a:rPr>
              <a:t> </a:t>
            </a:r>
            <a:r>
              <a:rPr lang="hu-HU" sz="1600" dirty="0" err="1" smtClean="0">
                <a:latin typeface="Calibri" panose="020F0502020204030204" pitchFamily="34" charset="0"/>
                <a:cs typeface="Calibri" panose="020F0502020204030204" pitchFamily="34" charset="0"/>
              </a:rPr>
              <a:t>to</a:t>
            </a:r>
            <a:r>
              <a:rPr lang="hu-HU" sz="1600" dirty="0" smtClean="0">
                <a:latin typeface="Calibri" panose="020F0502020204030204" pitchFamily="34" charset="0"/>
                <a:cs typeface="Calibri" panose="020F0502020204030204" pitchFamily="34" charset="0"/>
              </a:rPr>
              <a:t> </a:t>
            </a:r>
            <a:r>
              <a:rPr lang="hu-HU" sz="1600" dirty="0" err="1" smtClean="0">
                <a:latin typeface="Calibri" panose="020F0502020204030204" pitchFamily="34" charset="0"/>
                <a:cs typeface="Calibri" panose="020F0502020204030204" pitchFamily="34" charset="0"/>
              </a:rPr>
              <a:t>normal</a:t>
            </a:r>
            <a:endParaRPr lang="hu-HU" sz="1600" dirty="0" smtClean="0">
              <a:solidFill>
                <a:schemeClr val="tx1"/>
              </a:solidFill>
              <a:latin typeface="Calibri" panose="020F0502020204030204" pitchFamily="34" charset="0"/>
              <a:cs typeface="Calibri" panose="020F0502020204030204" pitchFamily="34" charset="0"/>
            </a:endParaRPr>
          </a:p>
          <a:p>
            <a:pPr marL="0" lvl="0" indent="0">
              <a:lnSpc>
                <a:spcPct val="100000"/>
              </a:lnSpc>
              <a:spcBef>
                <a:spcPts val="600"/>
              </a:spcBef>
              <a:buNone/>
            </a:pPr>
            <a:r>
              <a:rPr lang="hu-HU" sz="1600" b="1" dirty="0" err="1" smtClean="0">
                <a:latin typeface="Times New Roman" panose="02020603050405020304" pitchFamily="18" charset="0"/>
                <a:ea typeface="Sorts Mill Goudy"/>
                <a:cs typeface="Times New Roman" panose="02020603050405020304" pitchFamily="18" charset="0"/>
                <a:sym typeface="Sorts Mill Goudy"/>
              </a:rPr>
              <a:t>Control</a:t>
            </a:r>
            <a:r>
              <a:rPr lang="hu-HU" sz="1600" b="1" dirty="0" smtClean="0">
                <a:latin typeface="Times New Roman" panose="02020603050405020304" pitchFamily="18" charset="0"/>
                <a:ea typeface="Sorts Mill Goudy"/>
                <a:cs typeface="Times New Roman" panose="02020603050405020304" pitchFamily="18" charset="0"/>
                <a:sym typeface="Sorts Mill Goudy"/>
              </a:rPr>
              <a:t> </a:t>
            </a:r>
            <a:r>
              <a:rPr lang="hu-HU" sz="1600" b="1" dirty="0" err="1" smtClean="0">
                <a:latin typeface="Times New Roman" panose="02020603050405020304" pitchFamily="18" charset="0"/>
                <a:ea typeface="Sorts Mill Goudy"/>
                <a:cs typeface="Times New Roman" panose="02020603050405020304" pitchFamily="18" charset="0"/>
                <a:sym typeface="Sorts Mill Goudy"/>
              </a:rPr>
              <a:t>Lab</a:t>
            </a:r>
            <a:r>
              <a:rPr lang="hu-HU" sz="1600" b="1" dirty="0" smtClean="0">
                <a:latin typeface="Times New Roman" panose="02020603050405020304" pitchFamily="18" charset="0"/>
                <a:ea typeface="Sorts Mill Goudy"/>
                <a:cs typeface="Times New Roman" panose="02020603050405020304" pitchFamily="18" charset="0"/>
                <a:sym typeface="Sorts Mill Goudy"/>
              </a:rPr>
              <a:t> </a:t>
            </a:r>
            <a:r>
              <a:rPr lang="hu-HU" sz="1600" b="1" dirty="0" err="1">
                <a:latin typeface="Times New Roman" panose="02020603050405020304" pitchFamily="18" charset="0"/>
                <a:ea typeface="Sorts Mill Goudy"/>
                <a:cs typeface="Times New Roman" panose="02020603050405020304" pitchFamily="18" charset="0"/>
                <a:sym typeface="Sorts Mill Goudy"/>
              </a:rPr>
              <a:t>tests</a:t>
            </a:r>
            <a:r>
              <a:rPr lang="hu-HU" sz="1600" b="1" dirty="0">
                <a:latin typeface="Times New Roman" panose="02020603050405020304" pitchFamily="18" charset="0"/>
                <a:ea typeface="Sorts Mill Goudy"/>
                <a:cs typeface="Times New Roman" panose="02020603050405020304" pitchFamily="18" charset="0"/>
                <a:sym typeface="Sorts Mill Goudy"/>
              </a:rPr>
              <a:t>:</a:t>
            </a:r>
          </a:p>
          <a:p>
            <a:pPr marL="0" lvl="0" indent="0">
              <a:lnSpc>
                <a:spcPct val="100000"/>
              </a:lnSpc>
              <a:spcBef>
                <a:spcPts val="600"/>
              </a:spcBef>
              <a:buNone/>
            </a:pPr>
            <a:r>
              <a:rPr lang="hu-HU" sz="1600" b="1" dirty="0">
                <a:latin typeface="Times New Roman" panose="02020603050405020304" pitchFamily="18" charset="0"/>
                <a:ea typeface="Sorts Mill Goudy"/>
                <a:cs typeface="Times New Roman" panose="02020603050405020304" pitchFamily="18" charset="0"/>
                <a:sym typeface="Sorts Mill Goudy"/>
              </a:rPr>
              <a:t>TSH: </a:t>
            </a:r>
            <a:r>
              <a:rPr lang="hu-HU" sz="1600" b="1" dirty="0" smtClean="0">
                <a:solidFill>
                  <a:schemeClr val="accent6">
                    <a:lumMod val="75000"/>
                  </a:schemeClr>
                </a:solidFill>
                <a:latin typeface="Times New Roman" panose="02020603050405020304" pitchFamily="18" charset="0"/>
                <a:ea typeface="Sorts Mill Goudy"/>
                <a:cs typeface="Times New Roman" panose="02020603050405020304" pitchFamily="18" charset="0"/>
                <a:sym typeface="Sorts Mill Goudy"/>
              </a:rPr>
              <a:t>4.91</a:t>
            </a:r>
            <a:r>
              <a:rPr lang="hu-HU" sz="1600" b="1" dirty="0" smtClean="0">
                <a:latin typeface="Times New Roman" panose="02020603050405020304" pitchFamily="18" charset="0"/>
                <a:ea typeface="Sorts Mill Goudy"/>
                <a:cs typeface="Times New Roman" panose="02020603050405020304" pitchFamily="18" charset="0"/>
                <a:sym typeface="Sorts Mill Goudy"/>
              </a:rPr>
              <a:t> (</a:t>
            </a:r>
            <a:r>
              <a:rPr lang="hu-HU" sz="1600" b="1" dirty="0" smtClean="0">
                <a:solidFill>
                  <a:srgbClr val="FF0000"/>
                </a:solidFill>
                <a:latin typeface="Times New Roman" panose="02020603050405020304" pitchFamily="18" charset="0"/>
                <a:ea typeface="Sorts Mill Goudy"/>
                <a:cs typeface="Times New Roman" panose="02020603050405020304" pitchFamily="18" charset="0"/>
                <a:sym typeface="Sorts Mill Goudy"/>
              </a:rPr>
              <a:t>7,38 </a:t>
            </a:r>
            <a:r>
              <a:rPr lang="hu-HU" sz="1600" b="1" dirty="0" smtClean="0">
                <a:solidFill>
                  <a:schemeClr val="tx1"/>
                </a:solidFill>
                <a:latin typeface="Times New Roman" panose="02020603050405020304" pitchFamily="18" charset="0"/>
                <a:ea typeface="Sorts Mill Goudy"/>
                <a:cs typeface="Times New Roman" panose="02020603050405020304" pitchFamily="18" charset="0"/>
                <a:sym typeface="Sorts Mill Goudy"/>
              </a:rPr>
              <a:t>)</a:t>
            </a:r>
            <a:r>
              <a:rPr lang="hu-HU" sz="1600" dirty="0" smtClean="0">
                <a:latin typeface="Times New Roman" panose="02020603050405020304" pitchFamily="18" charset="0"/>
                <a:ea typeface="Sorts Mill Goudy"/>
                <a:cs typeface="Times New Roman" panose="02020603050405020304" pitchFamily="18" charset="0"/>
                <a:sym typeface="Sorts Mill Goudy"/>
              </a:rPr>
              <a:t> </a:t>
            </a:r>
            <a:r>
              <a:rPr lang="hu-HU" sz="1600" dirty="0" err="1">
                <a:latin typeface="Times New Roman" panose="02020603050405020304" pitchFamily="18" charset="0"/>
                <a:ea typeface="Sorts Mill Goudy"/>
                <a:cs typeface="Times New Roman" panose="02020603050405020304" pitchFamily="18" charset="0"/>
                <a:sym typeface="Sorts Mill Goudy"/>
              </a:rPr>
              <a:t>mikroIU</a:t>
            </a:r>
            <a:r>
              <a:rPr lang="hu-HU" sz="1600" dirty="0">
                <a:latin typeface="Times New Roman" panose="02020603050405020304" pitchFamily="18" charset="0"/>
                <a:ea typeface="Sorts Mill Goudy"/>
                <a:cs typeface="Times New Roman" panose="02020603050405020304" pitchFamily="18" charset="0"/>
                <a:sym typeface="Sorts Mill Goudy"/>
              </a:rPr>
              <a:t>/ml (</a:t>
            </a:r>
            <a:r>
              <a:rPr lang="hu-HU" sz="1600" dirty="0" err="1">
                <a:latin typeface="Times New Roman" panose="02020603050405020304" pitchFamily="18" charset="0"/>
                <a:ea typeface="Sorts Mill Goudy"/>
                <a:cs typeface="Times New Roman" panose="02020603050405020304" pitchFamily="18" charset="0"/>
                <a:sym typeface="Sorts Mill Goudy"/>
              </a:rPr>
              <a:t>norm</a:t>
            </a:r>
            <a:r>
              <a:rPr lang="hu-HU" sz="1600" dirty="0">
                <a:latin typeface="Times New Roman" panose="02020603050405020304" pitchFamily="18" charset="0"/>
                <a:ea typeface="Sorts Mill Goudy"/>
                <a:cs typeface="Times New Roman" panose="02020603050405020304" pitchFamily="18" charset="0"/>
                <a:sym typeface="Sorts Mill Goudy"/>
              </a:rPr>
              <a:t>. range:0.35-4.94) </a:t>
            </a:r>
          </a:p>
          <a:p>
            <a:pPr marL="0" lvl="0" indent="0">
              <a:lnSpc>
                <a:spcPct val="100000"/>
              </a:lnSpc>
              <a:spcBef>
                <a:spcPts val="600"/>
              </a:spcBef>
              <a:buNone/>
            </a:pPr>
            <a:r>
              <a:rPr lang="hu-HU" sz="1600" b="1" dirty="0">
                <a:latin typeface="Times New Roman" panose="02020603050405020304" pitchFamily="18" charset="0"/>
                <a:ea typeface="Sorts Mill Goudy"/>
                <a:cs typeface="Times New Roman" panose="02020603050405020304" pitchFamily="18" charset="0"/>
                <a:sym typeface="Sorts Mill Goudy"/>
              </a:rPr>
              <a:t>T4: </a:t>
            </a:r>
            <a:r>
              <a:rPr lang="hu-HU" sz="1600" b="1" dirty="0" smtClean="0">
                <a:solidFill>
                  <a:schemeClr val="accent6">
                    <a:lumMod val="75000"/>
                  </a:schemeClr>
                </a:solidFill>
                <a:latin typeface="Times New Roman" panose="02020603050405020304" pitchFamily="18" charset="0"/>
                <a:ea typeface="Sorts Mill Goudy"/>
                <a:cs typeface="Times New Roman" panose="02020603050405020304" pitchFamily="18" charset="0"/>
                <a:sym typeface="Sorts Mill Goudy"/>
              </a:rPr>
              <a:t>11.21</a:t>
            </a:r>
            <a:r>
              <a:rPr lang="hu-HU" sz="1600" b="1" dirty="0" smtClean="0">
                <a:latin typeface="Times New Roman" panose="02020603050405020304" pitchFamily="18" charset="0"/>
                <a:ea typeface="Sorts Mill Goudy"/>
                <a:cs typeface="Times New Roman" panose="02020603050405020304" pitchFamily="18" charset="0"/>
                <a:sym typeface="Sorts Mill Goudy"/>
              </a:rPr>
              <a:t> (</a:t>
            </a:r>
            <a:r>
              <a:rPr lang="hu-HU" sz="1600" b="1" dirty="0" smtClean="0">
                <a:solidFill>
                  <a:srgbClr val="FF0000"/>
                </a:solidFill>
                <a:latin typeface="Times New Roman" panose="02020603050405020304" pitchFamily="18" charset="0"/>
                <a:ea typeface="Sorts Mill Goudy"/>
                <a:cs typeface="Times New Roman" panose="02020603050405020304" pitchFamily="18" charset="0"/>
                <a:sym typeface="Sorts Mill Goudy"/>
              </a:rPr>
              <a:t>6,08</a:t>
            </a:r>
            <a:r>
              <a:rPr lang="hu-HU" sz="1600" b="1" dirty="0" smtClean="0">
                <a:solidFill>
                  <a:schemeClr val="tx1"/>
                </a:solidFill>
                <a:latin typeface="Times New Roman" panose="02020603050405020304" pitchFamily="18" charset="0"/>
                <a:ea typeface="Sorts Mill Goudy"/>
                <a:cs typeface="Times New Roman" panose="02020603050405020304" pitchFamily="18" charset="0"/>
                <a:sym typeface="Sorts Mill Goudy"/>
              </a:rPr>
              <a:t>)</a:t>
            </a:r>
            <a:r>
              <a:rPr lang="hu-HU" sz="1600" b="1" dirty="0" smtClean="0">
                <a:latin typeface="Times New Roman" panose="02020603050405020304" pitchFamily="18" charset="0"/>
                <a:ea typeface="Sorts Mill Goudy"/>
                <a:cs typeface="Times New Roman" panose="02020603050405020304" pitchFamily="18" charset="0"/>
                <a:sym typeface="Sorts Mill Goudy"/>
              </a:rPr>
              <a:t> </a:t>
            </a:r>
            <a:r>
              <a:rPr lang="hu-HU" sz="1600" dirty="0" err="1">
                <a:latin typeface="Times New Roman" panose="02020603050405020304" pitchFamily="18" charset="0"/>
                <a:ea typeface="Sorts Mill Goudy"/>
                <a:cs typeface="Times New Roman" panose="02020603050405020304" pitchFamily="18" charset="0"/>
                <a:sym typeface="Sorts Mill Goudy"/>
              </a:rPr>
              <a:t>ng</a:t>
            </a:r>
            <a:r>
              <a:rPr lang="hu-HU" sz="1600" dirty="0">
                <a:latin typeface="Times New Roman" panose="02020603050405020304" pitchFamily="18" charset="0"/>
                <a:ea typeface="Sorts Mill Goudy"/>
                <a:cs typeface="Times New Roman" panose="02020603050405020304" pitchFamily="18" charset="0"/>
                <a:sym typeface="Sorts Mill Goudy"/>
              </a:rPr>
              <a:t>/dl (</a:t>
            </a:r>
            <a:r>
              <a:rPr lang="hu-HU" sz="1600" dirty="0" err="1">
                <a:latin typeface="Times New Roman" panose="02020603050405020304" pitchFamily="18" charset="0"/>
                <a:ea typeface="Sorts Mill Goudy"/>
                <a:cs typeface="Times New Roman" panose="02020603050405020304" pitchFamily="18" charset="0"/>
                <a:sym typeface="Sorts Mill Goudy"/>
              </a:rPr>
              <a:t>norm</a:t>
            </a:r>
            <a:r>
              <a:rPr lang="hu-HU" sz="1600" dirty="0">
                <a:latin typeface="Times New Roman" panose="02020603050405020304" pitchFamily="18" charset="0"/>
                <a:ea typeface="Sorts Mill Goudy"/>
                <a:cs typeface="Times New Roman" panose="02020603050405020304" pitchFamily="18" charset="0"/>
                <a:sym typeface="Sorts Mill Goudy"/>
              </a:rPr>
              <a:t>. </a:t>
            </a:r>
            <a:r>
              <a:rPr lang="hu-HU" sz="1600" dirty="0" err="1">
                <a:latin typeface="Times New Roman" panose="02020603050405020304" pitchFamily="18" charset="0"/>
                <a:ea typeface="Sorts Mill Goudy"/>
                <a:cs typeface="Times New Roman" panose="02020603050405020304" pitchFamily="18" charset="0"/>
                <a:sym typeface="Sorts Mill Goudy"/>
              </a:rPr>
              <a:t>Range</a:t>
            </a:r>
            <a:r>
              <a:rPr lang="hu-HU" sz="1600" dirty="0">
                <a:latin typeface="Times New Roman" panose="02020603050405020304" pitchFamily="18" charset="0"/>
                <a:ea typeface="Sorts Mill Goudy"/>
                <a:cs typeface="Times New Roman" panose="02020603050405020304" pitchFamily="18" charset="0"/>
                <a:sym typeface="Sorts Mill Goudy"/>
              </a:rPr>
              <a:t>: 9.01-19.05)</a:t>
            </a:r>
            <a:r>
              <a:rPr lang="hu-HU" sz="1600" b="1" dirty="0">
                <a:latin typeface="Times New Roman" panose="02020603050405020304" pitchFamily="18" charset="0"/>
                <a:ea typeface="Sorts Mill Goudy"/>
                <a:cs typeface="Times New Roman" panose="02020603050405020304" pitchFamily="18" charset="0"/>
                <a:sym typeface="Sorts Mill Goudy"/>
              </a:rPr>
              <a:t> </a:t>
            </a:r>
          </a:p>
          <a:p>
            <a:pPr marL="0" lvl="0" indent="0">
              <a:lnSpc>
                <a:spcPct val="100000"/>
              </a:lnSpc>
              <a:spcBef>
                <a:spcPts val="600"/>
              </a:spcBef>
              <a:buNone/>
            </a:pPr>
            <a:r>
              <a:rPr lang="hu-HU" sz="1600" b="1" dirty="0">
                <a:latin typeface="Times New Roman" panose="02020603050405020304" pitchFamily="18" charset="0"/>
                <a:ea typeface="Sorts Mill Goudy"/>
                <a:cs typeface="Times New Roman" panose="02020603050405020304" pitchFamily="18" charset="0"/>
                <a:sym typeface="Sorts Mill Goudy"/>
              </a:rPr>
              <a:t>T3: </a:t>
            </a:r>
            <a:r>
              <a:rPr lang="hu-HU" sz="1600" b="1" dirty="0" smtClean="0">
                <a:solidFill>
                  <a:schemeClr val="accent6">
                    <a:lumMod val="75000"/>
                  </a:schemeClr>
                </a:solidFill>
                <a:latin typeface="Times New Roman" panose="02020603050405020304" pitchFamily="18" charset="0"/>
                <a:ea typeface="Sorts Mill Goudy"/>
                <a:cs typeface="Times New Roman" panose="02020603050405020304" pitchFamily="18" charset="0"/>
                <a:sym typeface="Sorts Mill Goudy"/>
              </a:rPr>
              <a:t>3.81</a:t>
            </a:r>
            <a:r>
              <a:rPr lang="hu-HU" sz="1600" b="1" dirty="0" smtClean="0">
                <a:latin typeface="Times New Roman" panose="02020603050405020304" pitchFamily="18" charset="0"/>
                <a:ea typeface="Sorts Mill Goudy"/>
                <a:cs typeface="Times New Roman" panose="02020603050405020304" pitchFamily="18" charset="0"/>
                <a:sym typeface="Sorts Mill Goudy"/>
              </a:rPr>
              <a:t> (</a:t>
            </a:r>
            <a:r>
              <a:rPr lang="hu-HU" sz="1600" b="1" dirty="0" smtClean="0">
                <a:solidFill>
                  <a:srgbClr val="FF0000"/>
                </a:solidFill>
                <a:latin typeface="Times New Roman" panose="02020603050405020304" pitchFamily="18" charset="0"/>
                <a:ea typeface="Sorts Mill Goudy"/>
                <a:cs typeface="Times New Roman" panose="02020603050405020304" pitchFamily="18" charset="0"/>
                <a:sym typeface="Sorts Mill Goudy"/>
              </a:rPr>
              <a:t>2.05</a:t>
            </a:r>
            <a:r>
              <a:rPr lang="hu-HU" sz="1600" b="1" dirty="0" smtClean="0">
                <a:solidFill>
                  <a:schemeClr val="tx1"/>
                </a:solidFill>
                <a:latin typeface="Times New Roman" panose="02020603050405020304" pitchFamily="18" charset="0"/>
                <a:ea typeface="Sorts Mill Goudy"/>
                <a:cs typeface="Times New Roman" panose="02020603050405020304" pitchFamily="18" charset="0"/>
                <a:sym typeface="Sorts Mill Goudy"/>
              </a:rPr>
              <a:t>)</a:t>
            </a:r>
            <a:r>
              <a:rPr lang="hu-HU" sz="1600" b="1" dirty="0" smtClean="0">
                <a:latin typeface="Times New Roman" panose="02020603050405020304" pitchFamily="18" charset="0"/>
                <a:ea typeface="Sorts Mill Goudy"/>
                <a:cs typeface="Times New Roman" panose="02020603050405020304" pitchFamily="18" charset="0"/>
                <a:sym typeface="Sorts Mill Goudy"/>
              </a:rPr>
              <a:t> </a:t>
            </a:r>
            <a:r>
              <a:rPr lang="hu-HU" sz="1600" dirty="0" err="1">
                <a:latin typeface="Times New Roman" panose="02020603050405020304" pitchFamily="18" charset="0"/>
                <a:ea typeface="Sorts Mill Goudy"/>
                <a:cs typeface="Times New Roman" panose="02020603050405020304" pitchFamily="18" charset="0"/>
                <a:sym typeface="Sorts Mill Goudy"/>
              </a:rPr>
              <a:t>pg</a:t>
            </a:r>
            <a:r>
              <a:rPr lang="hu-HU" sz="1600" dirty="0">
                <a:latin typeface="Times New Roman" panose="02020603050405020304" pitchFamily="18" charset="0"/>
                <a:ea typeface="Sorts Mill Goudy"/>
                <a:cs typeface="Times New Roman" panose="02020603050405020304" pitchFamily="18" charset="0"/>
                <a:sym typeface="Sorts Mill Goudy"/>
              </a:rPr>
              <a:t>/ml (</a:t>
            </a:r>
            <a:r>
              <a:rPr lang="hu-HU" sz="1600" dirty="0" err="1">
                <a:latin typeface="Times New Roman" panose="02020603050405020304" pitchFamily="18" charset="0"/>
                <a:ea typeface="Sorts Mill Goudy"/>
                <a:cs typeface="Times New Roman" panose="02020603050405020304" pitchFamily="18" charset="0"/>
                <a:sym typeface="Sorts Mill Goudy"/>
              </a:rPr>
              <a:t>norm.range</a:t>
            </a:r>
            <a:r>
              <a:rPr lang="hu-HU" sz="1600" dirty="0">
                <a:latin typeface="Times New Roman" panose="02020603050405020304" pitchFamily="18" charset="0"/>
                <a:ea typeface="Sorts Mill Goudy"/>
                <a:cs typeface="Times New Roman" panose="02020603050405020304" pitchFamily="18" charset="0"/>
                <a:sym typeface="Sorts Mill Goudy"/>
              </a:rPr>
              <a:t>: 2.43-6.01)</a:t>
            </a:r>
          </a:p>
          <a:p>
            <a:pPr marL="0" lvl="0" indent="0">
              <a:lnSpc>
                <a:spcPct val="100000"/>
              </a:lnSpc>
              <a:spcBef>
                <a:spcPts val="600"/>
              </a:spcBef>
              <a:buNone/>
            </a:pPr>
            <a:r>
              <a:rPr lang="hu-HU" sz="1600" b="1" dirty="0">
                <a:latin typeface="Times New Roman" panose="02020603050405020304" pitchFamily="18" charset="0"/>
                <a:ea typeface="Sorts Mill Goudy"/>
                <a:cs typeface="Times New Roman" panose="02020603050405020304" pitchFamily="18" charset="0"/>
                <a:sym typeface="Sorts Mill Goudy"/>
              </a:rPr>
              <a:t>Anti TPO</a:t>
            </a:r>
            <a:r>
              <a:rPr lang="hu-HU" sz="1600" dirty="0">
                <a:latin typeface="Times New Roman" panose="02020603050405020304" pitchFamily="18" charset="0"/>
                <a:ea typeface="Sorts Mill Goudy"/>
                <a:cs typeface="Times New Roman" panose="02020603050405020304" pitchFamily="18" charset="0"/>
                <a:sym typeface="Sorts Mill Goudy"/>
              </a:rPr>
              <a:t>: </a:t>
            </a:r>
            <a:r>
              <a:rPr lang="hu-HU" sz="1600" b="1" dirty="0" smtClean="0">
                <a:solidFill>
                  <a:schemeClr val="accent6">
                    <a:lumMod val="75000"/>
                  </a:schemeClr>
                </a:solidFill>
                <a:latin typeface="Times New Roman" panose="02020603050405020304" pitchFamily="18" charset="0"/>
                <a:ea typeface="Sorts Mill Goudy"/>
                <a:cs typeface="Times New Roman" panose="02020603050405020304" pitchFamily="18" charset="0"/>
                <a:sym typeface="Sorts Mill Goudy"/>
              </a:rPr>
              <a:t>76.8 </a:t>
            </a:r>
            <a:r>
              <a:rPr lang="hu-HU" sz="1600" dirty="0" smtClean="0">
                <a:latin typeface="Times New Roman" panose="02020603050405020304" pitchFamily="18" charset="0"/>
                <a:ea typeface="Sorts Mill Goudy"/>
                <a:cs typeface="Times New Roman" panose="02020603050405020304" pitchFamily="18" charset="0"/>
                <a:sym typeface="Sorts Mill Goudy"/>
              </a:rPr>
              <a:t>(</a:t>
            </a:r>
            <a:r>
              <a:rPr lang="hu-HU" sz="1600" b="1" dirty="0" smtClean="0">
                <a:solidFill>
                  <a:srgbClr val="FF0000"/>
                </a:solidFill>
                <a:latin typeface="Times New Roman" panose="02020603050405020304" pitchFamily="18" charset="0"/>
                <a:ea typeface="Sorts Mill Goudy"/>
                <a:cs typeface="Times New Roman" panose="02020603050405020304" pitchFamily="18" charset="0"/>
                <a:sym typeface="Sorts Mill Goudy"/>
              </a:rPr>
              <a:t>283,5</a:t>
            </a:r>
            <a:r>
              <a:rPr lang="hu-HU" sz="1600" b="1" dirty="0" smtClean="0">
                <a:solidFill>
                  <a:schemeClr val="tx1"/>
                </a:solidFill>
                <a:latin typeface="Times New Roman" panose="02020603050405020304" pitchFamily="18" charset="0"/>
                <a:ea typeface="Sorts Mill Goudy"/>
                <a:cs typeface="Times New Roman" panose="02020603050405020304" pitchFamily="18" charset="0"/>
                <a:sym typeface="Sorts Mill Goudy"/>
              </a:rPr>
              <a:t>)</a:t>
            </a:r>
            <a:r>
              <a:rPr lang="hu-HU" sz="1600" dirty="0" smtClean="0">
                <a:latin typeface="Times New Roman" panose="02020603050405020304" pitchFamily="18" charset="0"/>
                <a:ea typeface="Sorts Mill Goudy"/>
                <a:cs typeface="Times New Roman" panose="02020603050405020304" pitchFamily="18" charset="0"/>
                <a:sym typeface="Sorts Mill Goudy"/>
              </a:rPr>
              <a:t> </a:t>
            </a:r>
            <a:r>
              <a:rPr lang="hu-HU" sz="1600" dirty="0">
                <a:latin typeface="Times New Roman" panose="02020603050405020304" pitchFamily="18" charset="0"/>
                <a:ea typeface="Sorts Mill Goudy"/>
                <a:cs typeface="Times New Roman" panose="02020603050405020304" pitchFamily="18" charset="0"/>
                <a:sym typeface="Sorts Mill Goudy"/>
              </a:rPr>
              <a:t>U/ml (</a:t>
            </a:r>
            <a:r>
              <a:rPr lang="hu-HU" sz="1600" dirty="0" err="1">
                <a:latin typeface="Times New Roman" panose="02020603050405020304" pitchFamily="18" charset="0"/>
                <a:ea typeface="Sorts Mill Goudy"/>
                <a:cs typeface="Times New Roman" panose="02020603050405020304" pitchFamily="18" charset="0"/>
                <a:sym typeface="Sorts Mill Goudy"/>
              </a:rPr>
              <a:t>norm</a:t>
            </a:r>
            <a:r>
              <a:rPr lang="hu-HU" sz="1600" dirty="0">
                <a:latin typeface="Times New Roman" panose="02020603050405020304" pitchFamily="18" charset="0"/>
                <a:ea typeface="Sorts Mill Goudy"/>
                <a:cs typeface="Times New Roman" panose="02020603050405020304" pitchFamily="18" charset="0"/>
                <a:sym typeface="Sorts Mill Goudy"/>
              </a:rPr>
              <a:t>. </a:t>
            </a:r>
            <a:r>
              <a:rPr lang="hu-HU" sz="1600" dirty="0" err="1">
                <a:latin typeface="Times New Roman" panose="02020603050405020304" pitchFamily="18" charset="0"/>
                <a:ea typeface="Sorts Mill Goudy"/>
                <a:cs typeface="Times New Roman" panose="02020603050405020304" pitchFamily="18" charset="0"/>
                <a:sym typeface="Sorts Mill Goudy"/>
              </a:rPr>
              <a:t>Range</a:t>
            </a:r>
            <a:r>
              <a:rPr lang="hu-HU" sz="1600" dirty="0">
                <a:latin typeface="Times New Roman" panose="02020603050405020304" pitchFamily="18" charset="0"/>
                <a:ea typeface="Sorts Mill Goudy"/>
                <a:cs typeface="Times New Roman" panose="02020603050405020304" pitchFamily="18" charset="0"/>
                <a:sym typeface="Sorts Mill Goudy"/>
              </a:rPr>
              <a:t>: &lt;5.61)         </a:t>
            </a:r>
          </a:p>
          <a:p>
            <a:pPr marL="0" lvl="0" indent="0">
              <a:lnSpc>
                <a:spcPct val="100000"/>
              </a:lnSpc>
              <a:spcBef>
                <a:spcPts val="600"/>
              </a:spcBef>
              <a:buNone/>
            </a:pPr>
            <a:endParaRPr lang="hu-HU" sz="1600" dirty="0">
              <a:solidFill>
                <a:schemeClr val="tx1"/>
              </a:solidFill>
              <a:latin typeface="Calibri" panose="020F0502020204030204" pitchFamily="34" charset="0"/>
              <a:cs typeface="Calibri" panose="020F0502020204030204" pitchFamily="34" charset="0"/>
            </a:endParaRPr>
          </a:p>
          <a:p>
            <a:pPr marL="0" lvl="0" indent="0">
              <a:lnSpc>
                <a:spcPct val="100000"/>
              </a:lnSpc>
              <a:spcBef>
                <a:spcPts val="600"/>
              </a:spcBef>
              <a:buNone/>
            </a:pPr>
            <a:endParaRPr lang="hu-HU" sz="1800" dirty="0"/>
          </a:p>
          <a:p>
            <a:pPr marL="0" lvl="0" indent="0">
              <a:lnSpc>
                <a:spcPct val="100000"/>
              </a:lnSpc>
              <a:spcBef>
                <a:spcPts val="600"/>
              </a:spcBef>
              <a:buNone/>
            </a:pPr>
            <a:endParaRPr lang="hu-HU" sz="1800" dirty="0"/>
          </a:p>
        </p:txBody>
      </p:sp>
      <p:sp>
        <p:nvSpPr>
          <p:cNvPr id="310" name="Google Shape;310;p18"/>
          <p:cNvSpPr/>
          <p:nvPr/>
        </p:nvSpPr>
        <p:spPr>
          <a:xfrm>
            <a:off x="8219545" y="1333265"/>
            <a:ext cx="2926988" cy="2594434"/>
          </a:xfrm>
          <a:custGeom>
            <a:avLst/>
            <a:gdLst/>
            <a:ahLst/>
            <a:cxnLst/>
            <a:rect l="l" t="t" r="r" b="b"/>
            <a:pathLst>
              <a:path w="2991693" h="2651787" extrusionOk="0">
                <a:moveTo>
                  <a:pt x="853538" y="0"/>
                </a:moveTo>
                <a:cubicBezTo>
                  <a:pt x="2141030" y="0"/>
                  <a:pt x="2141030" y="0"/>
                  <a:pt x="2141030" y="0"/>
                </a:cubicBezTo>
                <a:cubicBezTo>
                  <a:pt x="2206170" y="0"/>
                  <a:pt x="2290471" y="45985"/>
                  <a:pt x="2324957" y="103466"/>
                </a:cubicBezTo>
                <a:cubicBezTo>
                  <a:pt x="2968702" y="1218596"/>
                  <a:pt x="2968702" y="1218596"/>
                  <a:pt x="2968702" y="1218596"/>
                </a:cubicBezTo>
                <a:cubicBezTo>
                  <a:pt x="2999357" y="1279909"/>
                  <a:pt x="2999357" y="1371878"/>
                  <a:pt x="2968702" y="1433192"/>
                </a:cubicBezTo>
                <a:cubicBezTo>
                  <a:pt x="2324957" y="2548321"/>
                  <a:pt x="2324957" y="2548321"/>
                  <a:pt x="2324957" y="2548321"/>
                </a:cubicBezTo>
                <a:cubicBezTo>
                  <a:pt x="2290471" y="2605803"/>
                  <a:pt x="2206170" y="2651787"/>
                  <a:pt x="2141030" y="2651787"/>
                </a:cubicBezTo>
                <a:lnTo>
                  <a:pt x="853538" y="2651787"/>
                </a:lnTo>
                <a:cubicBezTo>
                  <a:pt x="784566" y="2651787"/>
                  <a:pt x="700266" y="2605803"/>
                  <a:pt x="669612" y="2548321"/>
                </a:cubicBezTo>
                <a:cubicBezTo>
                  <a:pt x="25866" y="1433192"/>
                  <a:pt x="25866" y="1433192"/>
                  <a:pt x="25866" y="1433192"/>
                </a:cubicBezTo>
                <a:cubicBezTo>
                  <a:pt x="-8621" y="1371878"/>
                  <a:pt x="-8621" y="1279909"/>
                  <a:pt x="25866" y="1218596"/>
                </a:cubicBezTo>
                <a:cubicBezTo>
                  <a:pt x="669612" y="103466"/>
                  <a:pt x="669612" y="103466"/>
                  <a:pt x="669612" y="103466"/>
                </a:cubicBezTo>
                <a:cubicBezTo>
                  <a:pt x="700266" y="45985"/>
                  <a:pt x="784566" y="0"/>
                  <a:pt x="853538" y="0"/>
                </a:cubicBezTo>
                <a:close/>
              </a:path>
            </a:pathLst>
          </a:custGeom>
          <a:noFill/>
          <a:ln w="50800"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311" name="Google Shape;311;p18"/>
          <p:cNvSpPr/>
          <p:nvPr/>
        </p:nvSpPr>
        <p:spPr>
          <a:xfrm>
            <a:off x="7575032" y="1327438"/>
            <a:ext cx="675351" cy="595380"/>
          </a:xfrm>
          <a:custGeom>
            <a:avLst/>
            <a:gdLst/>
            <a:ahLst/>
            <a:cxnLst/>
            <a:rect l="l" t="t" r="r" b="b"/>
            <a:pathLst>
              <a:path w="785" h="692" extrusionOk="0">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312" name="Google Shape;312;p18"/>
          <p:cNvSpPr/>
          <p:nvPr/>
        </p:nvSpPr>
        <p:spPr>
          <a:xfrm>
            <a:off x="8152922" y="1075612"/>
            <a:ext cx="550492" cy="485306"/>
          </a:xfrm>
          <a:custGeom>
            <a:avLst/>
            <a:gdLst/>
            <a:ahLst/>
            <a:cxnLst/>
            <a:rect l="l" t="t" r="r" b="b"/>
            <a:pathLst>
              <a:path w="785" h="692" extrusionOk="0">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313" name="Google Shape;313;p18"/>
          <p:cNvSpPr/>
          <p:nvPr/>
        </p:nvSpPr>
        <p:spPr>
          <a:xfrm>
            <a:off x="9532" y="0"/>
            <a:ext cx="1050233" cy="6858000"/>
          </a:xfrm>
          <a:prstGeom prst="rect">
            <a:avLst/>
          </a:prstGeom>
          <a:solidFill>
            <a:srgbClr val="1F386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314" name="Google Shape;314;p18" descr="Picture 7"/>
          <p:cNvPicPr preferRelativeResize="0"/>
          <p:nvPr/>
        </p:nvPicPr>
        <p:blipFill rotWithShape="1">
          <a:blip r:embed="rId3">
            <a:alphaModFix/>
          </a:blip>
          <a:srcRect/>
          <a:stretch/>
        </p:blipFill>
        <p:spPr>
          <a:xfrm>
            <a:off x="8517928" y="1560918"/>
            <a:ext cx="2229984" cy="2241191"/>
          </a:xfrm>
          <a:prstGeom prst="rect">
            <a:avLst/>
          </a:prstGeom>
          <a:noFill/>
          <a:ln>
            <a:noFill/>
          </a:ln>
        </p:spPr>
      </p:pic>
      <p:sp>
        <p:nvSpPr>
          <p:cNvPr id="315" name="Google Shape;315;p18"/>
          <p:cNvSpPr/>
          <p:nvPr/>
        </p:nvSpPr>
        <p:spPr>
          <a:xfrm rot="10800000" flipH="1">
            <a:off x="1050232" y="6400798"/>
            <a:ext cx="11141767" cy="456773"/>
          </a:xfrm>
          <a:prstGeom prst="rect">
            <a:avLst/>
          </a:prstGeom>
          <a:gradFill>
            <a:gsLst>
              <a:gs pos="0">
                <a:schemeClr val="accent1"/>
              </a:gs>
              <a:gs pos="78000">
                <a:srgbClr val="000000"/>
              </a:gs>
              <a:gs pos="100000">
                <a:srgbClr val="000000"/>
              </a:gs>
            </a:gsLst>
            <a:lin ang="2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316" name="Google Shape;316;p18"/>
          <p:cNvSpPr txBox="1"/>
          <p:nvPr/>
        </p:nvSpPr>
        <p:spPr>
          <a:xfrm>
            <a:off x="2917372" y="6420849"/>
            <a:ext cx="927462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FEE599"/>
                </a:solidFill>
                <a:latin typeface="Times New Roman"/>
                <a:ea typeface="Times New Roman"/>
                <a:cs typeface="Times New Roman"/>
                <a:sym typeface="Times New Roman"/>
              </a:rPr>
              <a:t>International Science Nutrition Society – CURARE CAUSAM - ISNS 2023 </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p18"/>
          <p:cNvSpPr txBox="1">
            <a:spLocks noGrp="1"/>
          </p:cNvSpPr>
          <p:nvPr>
            <p:ph type="title"/>
          </p:nvPr>
        </p:nvSpPr>
        <p:spPr>
          <a:xfrm>
            <a:off x="485775" y="242889"/>
            <a:ext cx="10868025" cy="1643396"/>
          </a:xfrm>
          <a:prstGeom prst="rect">
            <a:avLst/>
          </a:prstGeom>
          <a:noFill/>
          <a:ln>
            <a:noFill/>
          </a:ln>
        </p:spPr>
        <p:txBody>
          <a:bodyPr spcFirstLastPara="1" wrap="square" lIns="91425" tIns="45700" rIns="91425" bIns="45700" anchor="ctr" anchorCtr="0">
            <a:normAutofit fontScale="90000"/>
          </a:bodyPr>
          <a:lstStyle/>
          <a:p>
            <a:pPr>
              <a:buSzPts val="3200"/>
            </a:pPr>
            <a:r>
              <a:rPr lang="en-US" sz="4000" dirty="0">
                <a:solidFill>
                  <a:srgbClr val="000000"/>
                </a:solidFill>
                <a:latin typeface="Times New Roman" panose="02020603050405020304" pitchFamily="18" charset="0"/>
                <a:cs typeface="Times New Roman" panose="02020603050405020304" pitchFamily="18" charset="0"/>
              </a:rPr>
              <a:t>Thyroid dysfunction: how concentration of toxic and essential elements contribute to risk of hypothyroidism, hyperthyroidism, and thyroid cancer </a:t>
            </a:r>
            <a:r>
              <a:rPr lang="en-US" sz="1800" b="0" i="0" dirty="0">
                <a:solidFill>
                  <a:srgbClr val="000000"/>
                </a:solidFill>
                <a:effectLst/>
                <a:latin typeface="Times New Roman" panose="02020603050405020304" pitchFamily="18" charset="0"/>
                <a:cs typeface="Times New Roman" panose="02020603050405020304" pitchFamily="18" charset="0"/>
              </a:rPr>
              <a:t/>
            </a:r>
            <a:br>
              <a:rPr lang="en-US" sz="1800" b="0" i="0" dirty="0">
                <a:solidFill>
                  <a:srgbClr val="000000"/>
                </a:solidFill>
                <a:effectLst/>
                <a:latin typeface="Times New Roman" panose="02020603050405020304" pitchFamily="18" charset="0"/>
                <a:cs typeface="Times New Roman" panose="02020603050405020304" pitchFamily="18" charset="0"/>
              </a:rPr>
            </a:br>
            <a:r>
              <a:rPr lang="en-US" sz="1800" b="0" i="0" dirty="0">
                <a:solidFill>
                  <a:schemeClr val="accent1"/>
                </a:solidFill>
                <a:effectLst/>
                <a:latin typeface="Times New Roman" panose="02020603050405020304" pitchFamily="18" charset="0"/>
                <a:cs typeface="Times New Roman" panose="02020603050405020304" pitchFamily="18" charset="0"/>
              </a:rPr>
              <a:t>Maryam Rezaei, </a:t>
            </a:r>
            <a:r>
              <a:rPr lang="en-US" sz="1800" b="0" i="0" dirty="0" err="1">
                <a:solidFill>
                  <a:schemeClr val="accent1"/>
                </a:solidFill>
                <a:effectLst/>
                <a:latin typeface="Times New Roman" panose="02020603050405020304" pitchFamily="18" charset="0"/>
                <a:cs typeface="Times New Roman" panose="02020603050405020304" pitchFamily="18" charset="0"/>
              </a:rPr>
              <a:t>Seyed</a:t>
            </a:r>
            <a:r>
              <a:rPr lang="en-US" sz="1800" b="0" i="0" dirty="0">
                <a:solidFill>
                  <a:schemeClr val="accent1"/>
                </a:solidFill>
                <a:effectLst/>
                <a:latin typeface="Times New Roman" panose="02020603050405020304" pitchFamily="18" charset="0"/>
                <a:cs typeface="Times New Roman" panose="02020603050405020304" pitchFamily="18" charset="0"/>
              </a:rPr>
              <a:t> </a:t>
            </a:r>
            <a:r>
              <a:rPr lang="en-US" sz="1800" b="0" i="0" dirty="0" err="1">
                <a:solidFill>
                  <a:schemeClr val="accent1"/>
                </a:solidFill>
                <a:effectLst/>
                <a:latin typeface="Times New Roman" panose="02020603050405020304" pitchFamily="18" charset="0"/>
                <a:cs typeface="Times New Roman" panose="02020603050405020304" pitchFamily="18" charset="0"/>
              </a:rPr>
              <a:t>Yoosef</a:t>
            </a:r>
            <a:r>
              <a:rPr lang="en-US" sz="1800" b="0" i="0" dirty="0">
                <a:solidFill>
                  <a:schemeClr val="accent1"/>
                </a:solidFill>
                <a:effectLst/>
                <a:latin typeface="Times New Roman" panose="02020603050405020304" pitchFamily="18" charset="0"/>
                <a:cs typeface="Times New Roman" panose="02020603050405020304" pitchFamily="18" charset="0"/>
              </a:rPr>
              <a:t> </a:t>
            </a:r>
            <a:r>
              <a:rPr lang="en-US" sz="1800" b="0" i="0" dirty="0" err="1">
                <a:solidFill>
                  <a:schemeClr val="accent1"/>
                </a:solidFill>
                <a:effectLst/>
                <a:latin typeface="Times New Roman" panose="02020603050405020304" pitchFamily="18" charset="0"/>
                <a:cs typeface="Times New Roman" panose="02020603050405020304" pitchFamily="18" charset="0"/>
              </a:rPr>
              <a:t>Javadmoosavi</a:t>
            </a:r>
            <a:r>
              <a:rPr lang="en-US" sz="1800" b="0" i="0" dirty="0">
                <a:solidFill>
                  <a:schemeClr val="accent1"/>
                </a:solidFill>
                <a:effectLst/>
                <a:latin typeface="Times New Roman" panose="02020603050405020304" pitchFamily="18" charset="0"/>
                <a:cs typeface="Times New Roman" panose="02020603050405020304" pitchFamily="18" charset="0"/>
              </a:rPr>
              <a:t>, Borhan Mansouri, </a:t>
            </a:r>
            <a:r>
              <a:rPr lang="en-US" sz="1800" b="0" i="0" dirty="0" err="1">
                <a:solidFill>
                  <a:schemeClr val="accent1"/>
                </a:solidFill>
                <a:effectLst/>
                <a:latin typeface="Times New Roman" panose="02020603050405020304" pitchFamily="18" charset="0"/>
                <a:cs typeface="Times New Roman" panose="02020603050405020304" pitchFamily="18" charset="0"/>
              </a:rPr>
              <a:t>Nammam</a:t>
            </a:r>
            <a:r>
              <a:rPr lang="en-US" sz="1800" b="0" i="0" dirty="0">
                <a:solidFill>
                  <a:schemeClr val="accent1"/>
                </a:solidFill>
                <a:effectLst/>
                <a:latin typeface="Times New Roman" panose="02020603050405020304" pitchFamily="18" charset="0"/>
                <a:cs typeface="Times New Roman" panose="02020603050405020304" pitchFamily="18" charset="0"/>
              </a:rPr>
              <a:t> Ali Azadi, Omid </a:t>
            </a:r>
            <a:r>
              <a:rPr lang="en-US" sz="1800" b="0" i="0" dirty="0" err="1">
                <a:solidFill>
                  <a:schemeClr val="accent1"/>
                </a:solidFill>
                <a:effectLst/>
                <a:latin typeface="Times New Roman" panose="02020603050405020304" pitchFamily="18" charset="0"/>
                <a:cs typeface="Times New Roman" panose="02020603050405020304" pitchFamily="18" charset="0"/>
              </a:rPr>
              <a:t>Mehrpour</a:t>
            </a:r>
            <a:r>
              <a:rPr lang="en-US" sz="1800" b="0" i="0" dirty="0">
                <a:solidFill>
                  <a:schemeClr val="accent1"/>
                </a:solidFill>
                <a:effectLst/>
                <a:latin typeface="Times New Roman" panose="02020603050405020304" pitchFamily="18" charset="0"/>
                <a:cs typeface="Times New Roman" panose="02020603050405020304" pitchFamily="18" charset="0"/>
              </a:rPr>
              <a:t>, </a:t>
            </a:r>
            <a:r>
              <a:rPr lang="en-US" sz="1800" b="0" i="0" dirty="0" err="1">
                <a:solidFill>
                  <a:schemeClr val="accent1"/>
                </a:solidFill>
                <a:effectLst/>
                <a:latin typeface="Times New Roman" panose="02020603050405020304" pitchFamily="18" charset="0"/>
                <a:cs typeface="Times New Roman" panose="02020603050405020304" pitchFamily="18" charset="0"/>
              </a:rPr>
              <a:t>Samaneh</a:t>
            </a:r>
            <a:r>
              <a:rPr lang="en-US" sz="1800" b="0" i="0" dirty="0">
                <a:solidFill>
                  <a:schemeClr val="accent1"/>
                </a:solidFill>
                <a:effectLst/>
                <a:latin typeface="Times New Roman" panose="02020603050405020304" pitchFamily="18" charset="0"/>
                <a:cs typeface="Times New Roman" panose="02020603050405020304" pitchFamily="18" charset="0"/>
              </a:rPr>
              <a:t> </a:t>
            </a:r>
            <a:r>
              <a:rPr lang="en-US" sz="1800" b="0" i="0" dirty="0" err="1">
                <a:solidFill>
                  <a:schemeClr val="accent1"/>
                </a:solidFill>
                <a:effectLst/>
                <a:latin typeface="Times New Roman" panose="02020603050405020304" pitchFamily="18" charset="0"/>
                <a:cs typeface="Times New Roman" panose="02020603050405020304" pitchFamily="18" charset="0"/>
              </a:rPr>
              <a:t>Nakhaee</a:t>
            </a:r>
            <a:endParaRPr dirty="0">
              <a:solidFill>
                <a:schemeClr val="accent1"/>
              </a:solidFill>
              <a:latin typeface="Times New Roman" panose="02020603050405020304" pitchFamily="18" charset="0"/>
              <a:cs typeface="Times New Roman" panose="02020603050405020304" pitchFamily="18" charset="0"/>
            </a:endParaRPr>
          </a:p>
        </p:txBody>
      </p:sp>
      <p:sp>
        <p:nvSpPr>
          <p:cNvPr id="265" name="Google Shape;265;p18"/>
          <p:cNvSpPr txBox="1">
            <a:spLocks noGrp="1"/>
          </p:cNvSpPr>
          <p:nvPr>
            <p:ph type="body" idx="1"/>
          </p:nvPr>
        </p:nvSpPr>
        <p:spPr>
          <a:xfrm>
            <a:off x="485775" y="2037736"/>
            <a:ext cx="10515600" cy="4351338"/>
          </a:xfrm>
          <a:prstGeom prst="rect">
            <a:avLst/>
          </a:prstGeom>
          <a:noFill/>
          <a:ln>
            <a:noFill/>
          </a:ln>
        </p:spPr>
        <p:txBody>
          <a:bodyPr spcFirstLastPara="1" wrap="square" lIns="91425" tIns="45700" rIns="91425" bIns="45700" anchor="t" anchorCtr="0">
            <a:normAutofit/>
          </a:bodyPr>
          <a:lstStyle/>
          <a:p>
            <a:pPr marL="285750" indent="-285750">
              <a:spcBef>
                <a:spcPts val="0"/>
              </a:spcBef>
              <a:buSzPts val="2400"/>
            </a:pPr>
            <a:r>
              <a:rPr lang="en-US" sz="2400" dirty="0">
                <a:latin typeface="Times New Roman" panose="02020603050405020304" pitchFamily="18" charset="0"/>
                <a:cs typeface="Times New Roman" panose="02020603050405020304" pitchFamily="18" charset="0"/>
              </a:rPr>
              <a:t>This study was conducted to evaluate the levels of trace metals Fe, Cr, Co, Cd, Cu, Ni, Hg, Zn, and Pb in healthy individuals and patients with thyroid disease (hyperthyroidism, hypothyroidism, and cancerous). </a:t>
            </a:r>
          </a:p>
          <a:p>
            <a:pPr marL="0" indent="0">
              <a:spcBef>
                <a:spcPts val="0"/>
              </a:spcBef>
              <a:buSzPts val="2400"/>
              <a:buNone/>
            </a:pPr>
            <a:endParaRPr lang="en-US" sz="2400" dirty="0">
              <a:latin typeface="Times New Roman" panose="02020603050405020304" pitchFamily="18" charset="0"/>
              <a:cs typeface="Times New Roman" panose="02020603050405020304" pitchFamily="18" charset="0"/>
            </a:endParaRPr>
          </a:p>
          <a:p>
            <a:pPr marL="285750" indent="-285750">
              <a:spcBef>
                <a:spcPts val="0"/>
              </a:spcBef>
              <a:buSzPts val="2400"/>
            </a:pPr>
            <a:r>
              <a:rPr lang="en-US" sz="2400" dirty="0">
                <a:latin typeface="Times New Roman" panose="02020603050405020304" pitchFamily="18" charset="0"/>
                <a:cs typeface="Times New Roman" panose="02020603050405020304" pitchFamily="18" charset="0"/>
              </a:rPr>
              <a:t>Results showed that the concentration levels of Cr, Co, Zn, Cd, and Pb were significantly higher in case-patients (p &lt; 0.05), but the levels of Fe, Ni, and Hg were similar between healthy and patient subjects (p &gt; 0.05).</a:t>
            </a:r>
          </a:p>
          <a:p>
            <a:pPr marL="0" indent="0">
              <a:spcBef>
                <a:spcPts val="0"/>
              </a:spcBef>
              <a:buSzPts val="2400"/>
              <a:buNone/>
            </a:pPr>
            <a:endParaRPr lang="en-US" sz="2400" dirty="0">
              <a:latin typeface="Times New Roman" panose="02020603050405020304" pitchFamily="18" charset="0"/>
              <a:cs typeface="Times New Roman" panose="02020603050405020304" pitchFamily="18" charset="0"/>
            </a:endParaRPr>
          </a:p>
          <a:p>
            <a:pPr marL="285750" indent="-285750">
              <a:spcBef>
                <a:spcPts val="0"/>
              </a:spcBef>
              <a:buSzPts val="2400"/>
            </a:pPr>
            <a:r>
              <a:rPr lang="en-US" sz="2400" dirty="0">
                <a:latin typeface="Times New Roman" panose="02020603050405020304" pitchFamily="18" charset="0"/>
                <a:cs typeface="Times New Roman" panose="02020603050405020304" pitchFamily="18" charset="0"/>
              </a:rPr>
              <a:t> In conclusion, our findings suggest that toxic metals such as Pb, Cd, and Cr can increase the risk of developing hypothyroidism and thyroid cancer</a:t>
            </a:r>
            <a:r>
              <a:rPr lang="en-US" sz="1300" dirty="0">
                <a:latin typeface="Times New Roman" panose="02020603050405020304" pitchFamily="18" charset="0"/>
                <a:cs typeface="Times New Roman" panose="02020603050405020304" pitchFamily="18" charset="0"/>
              </a:rPr>
              <a:t>. </a:t>
            </a:r>
          </a:p>
          <a:p>
            <a:pPr marL="285750" indent="-285750">
              <a:spcBef>
                <a:spcPts val="0"/>
              </a:spcBef>
              <a:buSzPts val="2400"/>
            </a:pPr>
            <a:endParaRPr lang="en-US" sz="1300" dirty="0">
              <a:latin typeface="Calibri" panose="020F0502020204030204" pitchFamily="34" charset="0"/>
              <a:cs typeface="Calibri" panose="020F0502020204030204" pitchFamily="34" charset="0"/>
            </a:endParaRPr>
          </a:p>
          <a:p>
            <a:pPr marL="0" indent="0">
              <a:spcBef>
                <a:spcPts val="0"/>
              </a:spcBef>
              <a:buSzPts val="2400"/>
              <a:buNone/>
            </a:pPr>
            <a:endParaRPr lang="en-US" sz="1300" dirty="0">
              <a:latin typeface="Calibri" panose="020F0502020204030204" pitchFamily="34" charset="0"/>
              <a:cs typeface="Calibri" panose="020F0502020204030204" pitchFamily="34" charset="0"/>
            </a:endParaRPr>
          </a:p>
          <a:p>
            <a:pPr marL="0" indent="0">
              <a:spcBef>
                <a:spcPts val="0"/>
              </a:spcBef>
              <a:buSzPts val="2400"/>
              <a:buNone/>
            </a:pPr>
            <a:endParaRPr lang="en-US" sz="1300" dirty="0">
              <a:latin typeface="Calibri" panose="020F0502020204030204" pitchFamily="34" charset="0"/>
              <a:cs typeface="Calibri" panose="020F0502020204030204" pitchFamily="34" charset="0"/>
            </a:endParaRPr>
          </a:p>
          <a:p>
            <a:pPr marL="0" indent="0">
              <a:spcBef>
                <a:spcPts val="0"/>
              </a:spcBef>
              <a:buSzPts val="2400"/>
              <a:buNone/>
            </a:pPr>
            <a:endParaRPr lang="en-US" sz="1300" dirty="0">
              <a:latin typeface="Calibri" panose="020F0502020204030204" pitchFamily="34" charset="0"/>
              <a:cs typeface="Calibri" panose="020F0502020204030204" pitchFamily="34" charset="0"/>
            </a:endParaRPr>
          </a:p>
          <a:p>
            <a:pPr marL="0" indent="0">
              <a:spcBef>
                <a:spcPts val="0"/>
              </a:spcBef>
              <a:buSzPts val="2400"/>
              <a:buNone/>
            </a:pPr>
            <a:r>
              <a:rPr lang="en-US" sz="1300" dirty="0">
                <a:latin typeface="Calibri" panose="020F0502020204030204" pitchFamily="34" charset="0"/>
                <a:cs typeface="Calibri" panose="020F0502020204030204" pitchFamily="34" charset="0"/>
                <a:hlinkClick r:id="rId3"/>
              </a:rPr>
              <a:t>https://pubmed.ncbi.nlm.nih.gov/31701424/</a:t>
            </a:r>
            <a:r>
              <a:rPr lang="en-US" sz="1300" dirty="0">
                <a:latin typeface="Calibri" panose="020F0502020204030204" pitchFamily="34" charset="0"/>
                <a:cs typeface="Calibri" panose="020F0502020204030204" pitchFamily="34" charset="0"/>
              </a:rPr>
              <a:t> </a:t>
            </a:r>
            <a:endParaRPr sz="1300" dirty="0">
              <a:latin typeface="Calibri" panose="020F0502020204030204" pitchFamily="34" charset="0"/>
              <a:cs typeface="Calibri" panose="020F0502020204030204" pitchFamily="34" charset="0"/>
            </a:endParaRPr>
          </a:p>
        </p:txBody>
      </p:sp>
      <p:pic>
        <p:nvPicPr>
          <p:cNvPr id="2" name="Google Shape;178;p10">
            <a:extLst>
              <a:ext uri="{FF2B5EF4-FFF2-40B4-BE49-F238E27FC236}">
                <a16:creationId xmlns:a16="http://schemas.microsoft.com/office/drawing/2014/main" id="{51EE060B-746F-7234-B8C9-E29322EF160A}"/>
              </a:ext>
            </a:extLst>
          </p:cNvPr>
          <p:cNvPicPr preferRelativeResize="0"/>
          <p:nvPr/>
        </p:nvPicPr>
        <p:blipFill rotWithShape="1">
          <a:blip r:embed="rId4">
            <a:alphaModFix/>
          </a:blip>
          <a:srcRect/>
          <a:stretch/>
        </p:blipFill>
        <p:spPr>
          <a:xfrm>
            <a:off x="0" y="6389075"/>
            <a:ext cx="12192000" cy="468923"/>
          </a:xfrm>
          <a:prstGeom prst="rect">
            <a:avLst/>
          </a:prstGeom>
          <a:noFill/>
          <a:ln>
            <a:noFill/>
          </a:ln>
        </p:spPr>
      </p:pic>
      <p:sp>
        <p:nvSpPr>
          <p:cNvPr id="3" name="TextBox 2">
            <a:extLst>
              <a:ext uri="{FF2B5EF4-FFF2-40B4-BE49-F238E27FC236}">
                <a16:creationId xmlns:a16="http://schemas.microsoft.com/office/drawing/2014/main" id="{0DD6D4A7-2599-EBAC-8805-D07C71839EA3}"/>
              </a:ext>
            </a:extLst>
          </p:cNvPr>
          <p:cNvSpPr txBox="1"/>
          <p:nvPr/>
        </p:nvSpPr>
        <p:spPr>
          <a:xfrm>
            <a:off x="2743200" y="6454259"/>
            <a:ext cx="7933038" cy="338554"/>
          </a:xfrm>
          <a:prstGeom prst="rect">
            <a:avLst/>
          </a:prstGeom>
          <a:noFill/>
        </p:spPr>
        <p:txBody>
          <a:bodyPr wrap="square" rtlCol="0">
            <a:spAutoFit/>
          </a:bodyPr>
          <a:lstStyle/>
          <a:p>
            <a:r>
              <a:rPr lang="en-US" sz="1600" dirty="0">
                <a:solidFill>
                  <a:schemeClr val="accent4">
                    <a:lumMod val="40000"/>
                    <a:lumOff val="60000"/>
                  </a:schemeClr>
                </a:solidFill>
                <a:latin typeface="Times New Roman" panose="02020603050405020304" pitchFamily="18" charset="0"/>
                <a:cs typeface="Times New Roman" panose="02020603050405020304" pitchFamily="18" charset="0"/>
              </a:rPr>
              <a:t>International Science Nutrition Society – CURARE CAUSAM -- ISNS 2023 </a:t>
            </a:r>
          </a:p>
        </p:txBody>
      </p:sp>
      <p:pic>
        <p:nvPicPr>
          <p:cNvPr id="4" name="Google Shape;251;p16" descr="Logo&#10;&#10;Description automatically generated">
            <a:extLst>
              <a:ext uri="{FF2B5EF4-FFF2-40B4-BE49-F238E27FC236}">
                <a16:creationId xmlns:a16="http://schemas.microsoft.com/office/drawing/2014/main" id="{B56F0BD7-9A9C-7499-1A48-0F808CCA91A9}"/>
              </a:ext>
            </a:extLst>
          </p:cNvPr>
          <p:cNvPicPr preferRelativeResize="0"/>
          <p:nvPr/>
        </p:nvPicPr>
        <p:blipFill rotWithShape="1">
          <a:blip r:embed="rId5">
            <a:alphaModFix/>
          </a:blip>
          <a:srcRect/>
          <a:stretch/>
        </p:blipFill>
        <p:spPr>
          <a:xfrm>
            <a:off x="10375205" y="5265878"/>
            <a:ext cx="1957190" cy="1702731"/>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p17"/>
          <p:cNvSpPr txBox="1">
            <a:spLocks noGrp="1"/>
          </p:cNvSpPr>
          <p:nvPr>
            <p:ph type="title"/>
          </p:nvPr>
        </p:nvSpPr>
        <p:spPr>
          <a:xfrm>
            <a:off x="334617" y="337343"/>
            <a:ext cx="10850217" cy="1325563"/>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ts val="3200"/>
              <a:buFont typeface="Calibri"/>
              <a:buNone/>
            </a:pPr>
            <a:r>
              <a:rPr lang="en-US" dirty="0">
                <a:latin typeface="Times New Roman" panose="02020603050405020304" pitchFamily="18" charset="0"/>
                <a:cs typeface="Times New Roman" panose="02020603050405020304" pitchFamily="18" charset="0"/>
              </a:rPr>
              <a:t>Effect of zinc supplementation on thyroid hormone function. A case study of two college females</a:t>
            </a:r>
            <a:br>
              <a:rPr lang="en-US" dirty="0">
                <a:latin typeface="Times New Roman" panose="02020603050405020304" pitchFamily="18" charset="0"/>
                <a:cs typeface="Times New Roman" panose="02020603050405020304" pitchFamily="18" charset="0"/>
              </a:rPr>
            </a:br>
            <a:r>
              <a:rPr lang="en-US" sz="1600" dirty="0">
                <a:solidFill>
                  <a:schemeClr val="accent1"/>
                </a:solidFill>
                <a:latin typeface="Times New Roman" panose="02020603050405020304" pitchFamily="18" charset="0"/>
                <a:cs typeface="Times New Roman" panose="02020603050405020304" pitchFamily="18" charset="0"/>
              </a:rPr>
              <a:t>Christy Maxwell, Stella Lucia Volpe </a:t>
            </a:r>
            <a:endParaRPr dirty="0">
              <a:solidFill>
                <a:schemeClr val="accent1"/>
              </a:solidFill>
              <a:latin typeface="Times New Roman" panose="02020603050405020304" pitchFamily="18" charset="0"/>
              <a:cs typeface="Times New Roman" panose="02020603050405020304" pitchFamily="18" charset="0"/>
            </a:endParaRPr>
          </a:p>
        </p:txBody>
      </p:sp>
      <p:sp>
        <p:nvSpPr>
          <p:cNvPr id="257" name="Google Shape;257;p17"/>
          <p:cNvSpPr txBox="1">
            <a:spLocks noGrp="1"/>
          </p:cNvSpPr>
          <p:nvPr>
            <p:ph type="body" idx="1"/>
          </p:nvPr>
        </p:nvSpPr>
        <p:spPr>
          <a:xfrm>
            <a:off x="212034" y="1864212"/>
            <a:ext cx="11648661" cy="3993663"/>
          </a:xfrm>
          <a:prstGeom prst="rect">
            <a:avLst/>
          </a:prstGeom>
          <a:noFill/>
          <a:ln>
            <a:noFill/>
          </a:ln>
        </p:spPr>
        <p:txBody>
          <a:bodyPr spcFirstLastPara="1" wrap="square" lIns="91425" tIns="45700" rIns="91425" bIns="45700" anchor="t" anchorCtr="0">
            <a:normAutofit fontScale="85000" lnSpcReduction="20000"/>
          </a:bodyPr>
          <a:lstStyle/>
          <a:p>
            <a:pPr marL="228600" indent="-228600">
              <a:spcBef>
                <a:spcPts val="0"/>
              </a:spcBef>
              <a:buSzPts val="2400"/>
            </a:pPr>
            <a:r>
              <a:rPr lang="en-US" sz="2600" dirty="0">
                <a:latin typeface="Times New Roman" panose="02020603050405020304" pitchFamily="18" charset="0"/>
                <a:cs typeface="Times New Roman" panose="02020603050405020304" pitchFamily="18" charset="0"/>
              </a:rPr>
              <a:t>Zinc is crucial for proper thyroid hormone metabolism; zinc deficiency may result in decreased thyroid hormone levels and resting metabolic rate (RMR). The purpose of this investigation was to assess the effects of zinc supplementation on plasma zinc, serum ferritin, plasma total triiodothyronine (T(3)) and thyroxine (T(4)), serum free T(3) and T(4), and thyroid-stimulating hormone concentrations, and RMR in zinc-deficient, physically active women.</a:t>
            </a:r>
          </a:p>
          <a:p>
            <a:pPr marL="0" indent="0">
              <a:spcBef>
                <a:spcPts val="0"/>
              </a:spcBef>
              <a:buSzPts val="2400"/>
              <a:buNone/>
            </a:pPr>
            <a:endParaRPr lang="en-US" sz="2600" dirty="0">
              <a:latin typeface="Times New Roman" panose="02020603050405020304" pitchFamily="18" charset="0"/>
              <a:cs typeface="Times New Roman" panose="02020603050405020304" pitchFamily="18" charset="0"/>
            </a:endParaRPr>
          </a:p>
          <a:p>
            <a:pPr marL="228600" indent="-228600">
              <a:spcBef>
                <a:spcPts val="0"/>
              </a:spcBef>
              <a:buSzPts val="2400"/>
            </a:pPr>
            <a:r>
              <a:rPr lang="en-US" sz="2600" dirty="0">
                <a:latin typeface="Times New Roman" panose="02020603050405020304" pitchFamily="18" charset="0"/>
                <a:cs typeface="Times New Roman" panose="02020603050405020304" pitchFamily="18" charset="0"/>
              </a:rPr>
              <a:t>Zinc-deficient female college students (ZD1 and ZD2) were supplemented with 26.4 mg/day of zinc (as zinc gluconate), and the above parameters were analyzed at 0, 2 and 4 months.</a:t>
            </a:r>
          </a:p>
          <a:p>
            <a:pPr marL="0" indent="0">
              <a:spcBef>
                <a:spcPts val="0"/>
              </a:spcBef>
              <a:buSzPts val="2400"/>
              <a:buNone/>
            </a:pPr>
            <a:endParaRPr lang="en-US" sz="2600" dirty="0">
              <a:latin typeface="Times New Roman" panose="02020603050405020304" pitchFamily="18" charset="0"/>
              <a:cs typeface="Times New Roman" panose="02020603050405020304" pitchFamily="18" charset="0"/>
            </a:endParaRPr>
          </a:p>
          <a:p>
            <a:pPr marL="228600" indent="-228600">
              <a:spcBef>
                <a:spcPts val="0"/>
              </a:spcBef>
              <a:buSzPts val="2400"/>
            </a:pPr>
            <a:r>
              <a:rPr lang="en-US" sz="2600" b="1" i="0" dirty="0">
                <a:solidFill>
                  <a:srgbClr val="212121"/>
                </a:solidFill>
                <a:effectLst/>
                <a:latin typeface="Times New Roman" panose="02020603050405020304" pitchFamily="18" charset="0"/>
                <a:cs typeface="Times New Roman" panose="02020603050405020304" pitchFamily="18" charset="0"/>
              </a:rPr>
              <a:t> </a:t>
            </a:r>
            <a:r>
              <a:rPr lang="en-US" sz="2600" b="0" i="0" dirty="0">
                <a:solidFill>
                  <a:srgbClr val="212121"/>
                </a:solidFill>
                <a:effectLst/>
                <a:latin typeface="Times New Roman" panose="02020603050405020304" pitchFamily="18" charset="0"/>
                <a:cs typeface="Times New Roman" panose="02020603050405020304" pitchFamily="18" charset="0"/>
              </a:rPr>
              <a:t>Zinc supplementation appeared to be directly responsible for the increase in plasma zinc and decline in serum ferritin concentrations in both subjects. Zinc supplementation appeared to have a favorable effect on thyroid hormone levels, particularly total T(3), and RMR.</a:t>
            </a:r>
          </a:p>
          <a:p>
            <a:pPr marL="228600" indent="-228600">
              <a:spcBef>
                <a:spcPts val="0"/>
              </a:spcBef>
              <a:buSzPts val="2400"/>
            </a:pPr>
            <a:endParaRPr lang="en-US" sz="2200" dirty="0">
              <a:solidFill>
                <a:srgbClr val="212121"/>
              </a:solidFill>
              <a:latin typeface="Times New Roman" panose="02020603050405020304" pitchFamily="18" charset="0"/>
              <a:cs typeface="Times New Roman" panose="02020603050405020304" pitchFamily="18" charset="0"/>
            </a:endParaRPr>
          </a:p>
          <a:p>
            <a:pPr marL="0" indent="0">
              <a:spcBef>
                <a:spcPts val="0"/>
              </a:spcBef>
              <a:buSzPts val="2400"/>
              <a:buNone/>
            </a:pPr>
            <a:endParaRPr lang="en-US" sz="2200" b="0" i="0" dirty="0">
              <a:solidFill>
                <a:srgbClr val="212121"/>
              </a:solidFill>
              <a:effectLst/>
              <a:latin typeface="Times New Roman" panose="02020603050405020304" pitchFamily="18" charset="0"/>
              <a:cs typeface="Times New Roman" panose="02020603050405020304" pitchFamily="18" charset="0"/>
            </a:endParaRPr>
          </a:p>
          <a:p>
            <a:pPr marL="228600" indent="-228600">
              <a:spcBef>
                <a:spcPts val="0"/>
              </a:spcBef>
              <a:buSzPts val="2400"/>
            </a:pPr>
            <a:endParaRPr lang="en-US" sz="2200" dirty="0">
              <a:solidFill>
                <a:srgbClr val="212121"/>
              </a:solidFill>
              <a:latin typeface="Times New Roman" panose="02020603050405020304" pitchFamily="18" charset="0"/>
              <a:cs typeface="Times New Roman" panose="02020603050405020304" pitchFamily="18" charset="0"/>
            </a:endParaRPr>
          </a:p>
          <a:p>
            <a:pPr marL="0" indent="0">
              <a:spcBef>
                <a:spcPts val="0"/>
              </a:spcBef>
              <a:buSzPts val="2400"/>
              <a:buNone/>
            </a:pPr>
            <a:r>
              <a:rPr lang="en-US" sz="1500" dirty="0">
                <a:latin typeface="Times New Roman" panose="02020603050405020304" pitchFamily="18" charset="0"/>
                <a:cs typeface="Times New Roman" panose="02020603050405020304" pitchFamily="18" charset="0"/>
                <a:hlinkClick r:id="rId3"/>
              </a:rPr>
              <a:t>https://pubmed.ncbi.nlm.nih.gov/17541266/</a:t>
            </a:r>
            <a:r>
              <a:rPr lang="en-US" sz="1500" dirty="0">
                <a:latin typeface="Times New Roman" panose="02020603050405020304" pitchFamily="18" charset="0"/>
                <a:cs typeface="Times New Roman" panose="02020603050405020304" pitchFamily="18" charset="0"/>
              </a:rPr>
              <a:t> </a:t>
            </a:r>
          </a:p>
        </p:txBody>
      </p:sp>
      <p:pic>
        <p:nvPicPr>
          <p:cNvPr id="2" name="Google Shape;178;p10">
            <a:extLst>
              <a:ext uri="{FF2B5EF4-FFF2-40B4-BE49-F238E27FC236}">
                <a16:creationId xmlns:a16="http://schemas.microsoft.com/office/drawing/2014/main" id="{DD2FE981-82C4-2DEA-B143-83B1D1DA78D3}"/>
              </a:ext>
            </a:extLst>
          </p:cNvPr>
          <p:cNvPicPr preferRelativeResize="0"/>
          <p:nvPr/>
        </p:nvPicPr>
        <p:blipFill rotWithShape="1">
          <a:blip r:embed="rId4">
            <a:alphaModFix/>
          </a:blip>
          <a:srcRect/>
          <a:stretch/>
        </p:blipFill>
        <p:spPr>
          <a:xfrm>
            <a:off x="0" y="6389075"/>
            <a:ext cx="12192000" cy="468923"/>
          </a:xfrm>
          <a:prstGeom prst="rect">
            <a:avLst/>
          </a:prstGeom>
          <a:noFill/>
          <a:ln>
            <a:noFill/>
          </a:ln>
        </p:spPr>
      </p:pic>
      <p:sp>
        <p:nvSpPr>
          <p:cNvPr id="3" name="TextBox 2">
            <a:extLst>
              <a:ext uri="{FF2B5EF4-FFF2-40B4-BE49-F238E27FC236}">
                <a16:creationId xmlns:a16="http://schemas.microsoft.com/office/drawing/2014/main" id="{F1070F3D-F718-947C-5A1A-84F219F7E60F}"/>
              </a:ext>
            </a:extLst>
          </p:cNvPr>
          <p:cNvSpPr txBox="1"/>
          <p:nvPr/>
        </p:nvSpPr>
        <p:spPr>
          <a:xfrm>
            <a:off x="2697892" y="6454259"/>
            <a:ext cx="6796216" cy="338554"/>
          </a:xfrm>
          <a:prstGeom prst="rect">
            <a:avLst/>
          </a:prstGeom>
          <a:noFill/>
        </p:spPr>
        <p:txBody>
          <a:bodyPr wrap="square" rtlCol="0">
            <a:spAutoFit/>
          </a:bodyPr>
          <a:lstStyle/>
          <a:p>
            <a:r>
              <a:rPr lang="en-US" sz="1600" dirty="0">
                <a:solidFill>
                  <a:schemeClr val="accent4">
                    <a:lumMod val="40000"/>
                    <a:lumOff val="60000"/>
                  </a:schemeClr>
                </a:solidFill>
                <a:latin typeface="Times New Roman" panose="02020603050405020304" pitchFamily="18" charset="0"/>
                <a:cs typeface="Times New Roman" panose="02020603050405020304" pitchFamily="18" charset="0"/>
              </a:rPr>
              <a:t>International Science Nutrition Society – CURARE CAUSAM -- ISNS 2023 </a:t>
            </a:r>
          </a:p>
        </p:txBody>
      </p:sp>
      <p:pic>
        <p:nvPicPr>
          <p:cNvPr id="4" name="Google Shape;251;p16" descr="Logo&#10;&#10;Description automatically generated">
            <a:extLst>
              <a:ext uri="{FF2B5EF4-FFF2-40B4-BE49-F238E27FC236}">
                <a16:creationId xmlns:a16="http://schemas.microsoft.com/office/drawing/2014/main" id="{088BB733-7591-205B-A287-8697C99DC1E6}"/>
              </a:ext>
            </a:extLst>
          </p:cNvPr>
          <p:cNvPicPr preferRelativeResize="0"/>
          <p:nvPr/>
        </p:nvPicPr>
        <p:blipFill rotWithShape="1">
          <a:blip r:embed="rId5">
            <a:alphaModFix/>
          </a:blip>
          <a:srcRect/>
          <a:stretch/>
        </p:blipFill>
        <p:spPr>
          <a:xfrm>
            <a:off x="10375205" y="5240993"/>
            <a:ext cx="1957190" cy="1702731"/>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2"/>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2" name="Google Shape;102;p2"/>
          <p:cNvSpPr txBox="1">
            <a:spLocks noGrp="1"/>
          </p:cNvSpPr>
          <p:nvPr>
            <p:ph type="ctrTitle"/>
          </p:nvPr>
        </p:nvSpPr>
        <p:spPr>
          <a:xfrm>
            <a:off x="1928982" y="1051948"/>
            <a:ext cx="5238466" cy="2991416"/>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6600"/>
              <a:buFont typeface="Times New Roman"/>
              <a:buNone/>
            </a:pPr>
            <a:r>
              <a:rPr lang="en-US" sz="6600" dirty="0">
                <a:latin typeface="Times New Roman"/>
                <a:ea typeface="Times New Roman"/>
                <a:cs typeface="Times New Roman"/>
                <a:sym typeface="Times New Roman"/>
              </a:rPr>
              <a:t>ISNS </a:t>
            </a:r>
            <a:br>
              <a:rPr lang="en-US" sz="6600" dirty="0">
                <a:latin typeface="Times New Roman"/>
                <a:ea typeface="Times New Roman"/>
                <a:cs typeface="Times New Roman"/>
                <a:sym typeface="Times New Roman"/>
              </a:rPr>
            </a:br>
            <a:r>
              <a:rPr lang="en-US" sz="6600" dirty="0">
                <a:latin typeface="Times New Roman"/>
                <a:ea typeface="Times New Roman"/>
                <a:cs typeface="Times New Roman"/>
                <a:sym typeface="Times New Roman"/>
              </a:rPr>
              <a:t>CASE</a:t>
            </a:r>
            <a:br>
              <a:rPr lang="en-US" sz="6600" dirty="0">
                <a:latin typeface="Times New Roman"/>
                <a:ea typeface="Times New Roman"/>
                <a:cs typeface="Times New Roman"/>
                <a:sym typeface="Times New Roman"/>
              </a:rPr>
            </a:br>
            <a:r>
              <a:rPr lang="en-US" sz="6600" dirty="0">
                <a:latin typeface="Times New Roman"/>
                <a:ea typeface="Times New Roman"/>
                <a:cs typeface="Times New Roman"/>
                <a:sym typeface="Times New Roman"/>
              </a:rPr>
              <a:t>STUDY</a:t>
            </a:r>
            <a:endParaRPr dirty="0"/>
          </a:p>
        </p:txBody>
      </p:sp>
      <p:sp>
        <p:nvSpPr>
          <p:cNvPr id="103" name="Google Shape;103;p2"/>
          <p:cNvSpPr txBox="1">
            <a:spLocks noGrp="1"/>
          </p:cNvSpPr>
          <p:nvPr>
            <p:ph type="subTitle" idx="1"/>
          </p:nvPr>
        </p:nvSpPr>
        <p:spPr>
          <a:xfrm>
            <a:off x="1928981" y="4140306"/>
            <a:ext cx="6360253" cy="2163551"/>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dk1"/>
              </a:buClr>
              <a:buSzPts val="2000"/>
              <a:buNone/>
            </a:pPr>
            <a:r>
              <a:rPr lang="en-US" sz="3600" dirty="0">
                <a:latin typeface="Times New Roman"/>
                <a:ea typeface="Times New Roman"/>
                <a:cs typeface="Times New Roman"/>
                <a:sym typeface="Times New Roman"/>
              </a:rPr>
              <a:t> Hypothyroidism </a:t>
            </a:r>
          </a:p>
          <a:p>
            <a:pPr marL="0" lvl="0" indent="0" algn="l" rtl="0">
              <a:lnSpc>
                <a:spcPct val="100000"/>
              </a:lnSpc>
              <a:spcBef>
                <a:spcPts val="0"/>
              </a:spcBef>
              <a:spcAft>
                <a:spcPts val="0"/>
              </a:spcAft>
              <a:buClr>
                <a:schemeClr val="dk1"/>
              </a:buClr>
              <a:buSzPts val="2000"/>
              <a:buNone/>
            </a:pPr>
            <a:endParaRPr lang="en-US" sz="3600" dirty="0">
              <a:latin typeface="Times New Roman"/>
              <a:cs typeface="Times New Roman"/>
              <a:sym typeface="Times New Roman"/>
            </a:endParaRPr>
          </a:p>
          <a:p>
            <a:pPr marL="0" lvl="0" indent="0" algn="l" rtl="0">
              <a:lnSpc>
                <a:spcPct val="100000"/>
              </a:lnSpc>
              <a:spcBef>
                <a:spcPts val="0"/>
              </a:spcBef>
              <a:spcAft>
                <a:spcPts val="0"/>
              </a:spcAft>
              <a:buClr>
                <a:schemeClr val="dk1"/>
              </a:buClr>
              <a:buSzPts val="2000"/>
              <a:buNone/>
            </a:pPr>
            <a:r>
              <a:rPr lang="en-US" sz="3600" dirty="0">
                <a:latin typeface="Times New Roman"/>
                <a:cs typeface="Times New Roman"/>
                <a:sym typeface="Times New Roman"/>
              </a:rPr>
              <a:t>Presented By: Norbert </a:t>
            </a:r>
            <a:r>
              <a:rPr lang="en-US" sz="3600" dirty="0" err="1">
                <a:latin typeface="Times New Roman"/>
                <a:cs typeface="Times New Roman"/>
                <a:sym typeface="Times New Roman"/>
              </a:rPr>
              <a:t>Ketskes</a:t>
            </a:r>
            <a:endParaRPr lang="en-US" sz="3600" dirty="0">
              <a:latin typeface="Times New Roman"/>
              <a:cs typeface="Times New Roman"/>
              <a:sym typeface="Times New Roman"/>
            </a:endParaRPr>
          </a:p>
        </p:txBody>
      </p:sp>
      <p:sp>
        <p:nvSpPr>
          <p:cNvPr id="104" name="Google Shape;104;p2"/>
          <p:cNvSpPr/>
          <p:nvPr/>
        </p:nvSpPr>
        <p:spPr>
          <a:xfrm>
            <a:off x="5936819" y="651085"/>
            <a:ext cx="6184806" cy="5154967"/>
          </a:xfrm>
          <a:custGeom>
            <a:avLst/>
            <a:gdLst/>
            <a:ahLst/>
            <a:cxnLst/>
            <a:rect l="l" t="t" r="r" b="b"/>
            <a:pathLst>
              <a:path w="6184806" h="5154967" extrusionOk="0">
                <a:moveTo>
                  <a:pt x="363179" y="3125191"/>
                </a:moveTo>
                <a:cubicBezTo>
                  <a:pt x="363179" y="3125191"/>
                  <a:pt x="363179" y="3125191"/>
                  <a:pt x="898270" y="3125191"/>
                </a:cubicBezTo>
                <a:cubicBezTo>
                  <a:pt x="931786" y="3125191"/>
                  <a:pt x="964145" y="3143614"/>
                  <a:pt x="980326" y="3173551"/>
                </a:cubicBezTo>
                <a:cubicBezTo>
                  <a:pt x="980326" y="3173551"/>
                  <a:pt x="980326" y="3173551"/>
                  <a:pt x="1248448" y="3635277"/>
                </a:cubicBezTo>
                <a:cubicBezTo>
                  <a:pt x="1265784" y="3664063"/>
                  <a:pt x="1265784" y="3700909"/>
                  <a:pt x="1248448" y="3729695"/>
                </a:cubicBezTo>
                <a:cubicBezTo>
                  <a:pt x="1248448" y="3729695"/>
                  <a:pt x="1248448" y="3729695"/>
                  <a:pt x="980326" y="4191421"/>
                </a:cubicBezTo>
                <a:cubicBezTo>
                  <a:pt x="964145" y="4221358"/>
                  <a:pt x="931786" y="4239781"/>
                  <a:pt x="898270" y="4239781"/>
                </a:cubicBezTo>
                <a:cubicBezTo>
                  <a:pt x="898270" y="4239781"/>
                  <a:pt x="898270" y="4239781"/>
                  <a:pt x="363179" y="4239781"/>
                </a:cubicBezTo>
                <a:cubicBezTo>
                  <a:pt x="328508" y="4239781"/>
                  <a:pt x="297305" y="4221358"/>
                  <a:pt x="279969" y="4191421"/>
                </a:cubicBezTo>
                <a:cubicBezTo>
                  <a:pt x="279969" y="4191421"/>
                  <a:pt x="279969" y="4191421"/>
                  <a:pt x="13002" y="3729695"/>
                </a:cubicBezTo>
                <a:cubicBezTo>
                  <a:pt x="-4334" y="3700909"/>
                  <a:pt x="-4334" y="3664063"/>
                  <a:pt x="13002" y="3635277"/>
                </a:cubicBezTo>
                <a:cubicBezTo>
                  <a:pt x="13002" y="3635277"/>
                  <a:pt x="13002" y="3635277"/>
                  <a:pt x="279969" y="3173551"/>
                </a:cubicBezTo>
                <a:cubicBezTo>
                  <a:pt x="297305" y="3143614"/>
                  <a:pt x="328508" y="3125191"/>
                  <a:pt x="363179" y="3125191"/>
                </a:cubicBezTo>
                <a:close/>
                <a:moveTo>
                  <a:pt x="2489721" y="570035"/>
                </a:moveTo>
                <a:cubicBezTo>
                  <a:pt x="2489721" y="570035"/>
                  <a:pt x="2489721" y="570035"/>
                  <a:pt x="2764862" y="570035"/>
                </a:cubicBezTo>
                <a:lnTo>
                  <a:pt x="2796959" y="570035"/>
                </a:lnTo>
                <a:lnTo>
                  <a:pt x="2827587" y="622777"/>
                </a:lnTo>
                <a:cubicBezTo>
                  <a:pt x="2870233" y="696217"/>
                  <a:pt x="2919858" y="781675"/>
                  <a:pt x="2977604" y="881117"/>
                </a:cubicBezTo>
                <a:cubicBezTo>
                  <a:pt x="3004153" y="925204"/>
                  <a:pt x="3004153" y="981634"/>
                  <a:pt x="2977604" y="1025720"/>
                </a:cubicBezTo>
                <a:cubicBezTo>
                  <a:pt x="2977604" y="1025720"/>
                  <a:pt x="2977604" y="1025720"/>
                  <a:pt x="2566968" y="1732863"/>
                </a:cubicBezTo>
                <a:cubicBezTo>
                  <a:pt x="2542188" y="1778712"/>
                  <a:pt x="2492629" y="1806927"/>
                  <a:pt x="2441299" y="1806927"/>
                </a:cubicBezTo>
                <a:cubicBezTo>
                  <a:pt x="2441299" y="1806927"/>
                  <a:pt x="2441299" y="1806927"/>
                  <a:pt x="1621798" y="1806927"/>
                </a:cubicBezTo>
                <a:cubicBezTo>
                  <a:pt x="1608523" y="1806927"/>
                  <a:pt x="1595580" y="1805163"/>
                  <a:pt x="1583218" y="1801802"/>
                </a:cubicBezTo>
                <a:lnTo>
                  <a:pt x="1556683" y="1790677"/>
                </a:lnTo>
                <a:lnTo>
                  <a:pt x="1572899" y="1762630"/>
                </a:lnTo>
                <a:cubicBezTo>
                  <a:pt x="1719523" y="1509042"/>
                  <a:pt x="1907201" y="1184448"/>
                  <a:pt x="2147429" y="768968"/>
                </a:cubicBezTo>
                <a:cubicBezTo>
                  <a:pt x="2218739" y="645819"/>
                  <a:pt x="2347099" y="570035"/>
                  <a:pt x="2489721" y="570035"/>
                </a:cubicBezTo>
                <a:close/>
                <a:moveTo>
                  <a:pt x="1573268" y="0"/>
                </a:moveTo>
                <a:cubicBezTo>
                  <a:pt x="1573268" y="0"/>
                  <a:pt x="1573268" y="0"/>
                  <a:pt x="2497662" y="0"/>
                </a:cubicBezTo>
                <a:cubicBezTo>
                  <a:pt x="2555561" y="0"/>
                  <a:pt x="2611463" y="31828"/>
                  <a:pt x="2639415" y="83546"/>
                </a:cubicBezTo>
                <a:cubicBezTo>
                  <a:pt x="2639415" y="83546"/>
                  <a:pt x="2639415" y="83546"/>
                  <a:pt x="2887862" y="511387"/>
                </a:cubicBezTo>
                <a:lnTo>
                  <a:pt x="2915928" y="559720"/>
                </a:lnTo>
                <a:lnTo>
                  <a:pt x="2893844" y="559720"/>
                </a:lnTo>
                <a:lnTo>
                  <a:pt x="2789466" y="559720"/>
                </a:lnTo>
                <a:lnTo>
                  <a:pt x="2744122" y="481634"/>
                </a:lnTo>
                <a:cubicBezTo>
                  <a:pt x="2570885" y="183309"/>
                  <a:pt x="2570885" y="183309"/>
                  <a:pt x="2570885" y="183309"/>
                </a:cubicBezTo>
                <a:cubicBezTo>
                  <a:pt x="2546104" y="137459"/>
                  <a:pt x="2496545" y="109243"/>
                  <a:pt x="2445216" y="109243"/>
                </a:cubicBezTo>
                <a:cubicBezTo>
                  <a:pt x="1625714" y="109243"/>
                  <a:pt x="1625714" y="109243"/>
                  <a:pt x="1625714" y="109243"/>
                </a:cubicBezTo>
                <a:cubicBezTo>
                  <a:pt x="1572615" y="109243"/>
                  <a:pt x="1524825" y="137459"/>
                  <a:pt x="1498276" y="183309"/>
                </a:cubicBezTo>
                <a:cubicBezTo>
                  <a:pt x="1089410" y="890450"/>
                  <a:pt x="1089410" y="890450"/>
                  <a:pt x="1089410" y="890450"/>
                </a:cubicBezTo>
                <a:cubicBezTo>
                  <a:pt x="1062860" y="934537"/>
                  <a:pt x="1062860" y="990967"/>
                  <a:pt x="1089410" y="1035054"/>
                </a:cubicBezTo>
                <a:cubicBezTo>
                  <a:pt x="1498276" y="1742196"/>
                  <a:pt x="1498276" y="1742196"/>
                  <a:pt x="1498276" y="1742196"/>
                </a:cubicBezTo>
                <a:cubicBezTo>
                  <a:pt x="1511551" y="1765121"/>
                  <a:pt x="1530135" y="1783637"/>
                  <a:pt x="1552039" y="1796422"/>
                </a:cubicBezTo>
                <a:lnTo>
                  <a:pt x="1558260" y="1799029"/>
                </a:lnTo>
                <a:lnTo>
                  <a:pt x="1524911" y="1856707"/>
                </a:lnTo>
                <a:lnTo>
                  <a:pt x="1500108" y="1899604"/>
                </a:lnTo>
                <a:lnTo>
                  <a:pt x="1525834" y="1910390"/>
                </a:lnTo>
                <a:cubicBezTo>
                  <a:pt x="1539779" y="1914181"/>
                  <a:pt x="1554378" y="1916170"/>
                  <a:pt x="1569352" y="1916170"/>
                </a:cubicBezTo>
                <a:cubicBezTo>
                  <a:pt x="2493745" y="1916170"/>
                  <a:pt x="2493745" y="1916170"/>
                  <a:pt x="2493745" y="1916170"/>
                </a:cubicBezTo>
                <a:cubicBezTo>
                  <a:pt x="2551645" y="1916170"/>
                  <a:pt x="2607546" y="1884345"/>
                  <a:pt x="2635498" y="1832627"/>
                </a:cubicBezTo>
                <a:cubicBezTo>
                  <a:pt x="3098693" y="1034974"/>
                  <a:pt x="3098693" y="1034974"/>
                  <a:pt x="3098693" y="1034974"/>
                </a:cubicBezTo>
                <a:cubicBezTo>
                  <a:pt x="3128641" y="985246"/>
                  <a:pt x="3128641" y="921593"/>
                  <a:pt x="3098693" y="871863"/>
                </a:cubicBezTo>
                <a:cubicBezTo>
                  <a:pt x="3040794" y="772157"/>
                  <a:pt x="2990132" y="684914"/>
                  <a:pt x="2945803" y="608576"/>
                </a:cubicBezTo>
                <a:lnTo>
                  <a:pt x="2923422" y="570035"/>
                </a:lnTo>
                <a:lnTo>
                  <a:pt x="3027104" y="570035"/>
                </a:lnTo>
                <a:cubicBezTo>
                  <a:pt x="3349535" y="570035"/>
                  <a:pt x="3865424" y="570035"/>
                  <a:pt x="4690846" y="570035"/>
                </a:cubicBezTo>
                <a:cubicBezTo>
                  <a:pt x="4828714" y="570035"/>
                  <a:pt x="4961827" y="645819"/>
                  <a:pt x="5028384" y="768968"/>
                </a:cubicBezTo>
                <a:cubicBezTo>
                  <a:pt x="5028384" y="768968"/>
                  <a:pt x="5028384" y="768968"/>
                  <a:pt x="6131323" y="2668304"/>
                </a:cubicBezTo>
                <a:cubicBezTo>
                  <a:pt x="6202634" y="2786717"/>
                  <a:pt x="6202634" y="2938285"/>
                  <a:pt x="6131323" y="3056698"/>
                </a:cubicBezTo>
                <a:cubicBezTo>
                  <a:pt x="6131323" y="3056698"/>
                  <a:pt x="6131323" y="3056698"/>
                  <a:pt x="5028384" y="4956035"/>
                </a:cubicBezTo>
                <a:cubicBezTo>
                  <a:pt x="4961827" y="5079184"/>
                  <a:pt x="4828714" y="5154967"/>
                  <a:pt x="4690846" y="5154967"/>
                </a:cubicBezTo>
                <a:cubicBezTo>
                  <a:pt x="4690846" y="5154967"/>
                  <a:pt x="4690846" y="5154967"/>
                  <a:pt x="2489721" y="5154967"/>
                </a:cubicBezTo>
                <a:cubicBezTo>
                  <a:pt x="2347099" y="5154967"/>
                  <a:pt x="2218739" y="5079184"/>
                  <a:pt x="2147429" y="4956035"/>
                </a:cubicBezTo>
                <a:cubicBezTo>
                  <a:pt x="2147429" y="4956035"/>
                  <a:pt x="2147429" y="4956035"/>
                  <a:pt x="1049243" y="3056698"/>
                </a:cubicBezTo>
                <a:cubicBezTo>
                  <a:pt x="977932" y="2938285"/>
                  <a:pt x="977932" y="2786717"/>
                  <a:pt x="1049243" y="2668304"/>
                </a:cubicBezTo>
                <a:cubicBezTo>
                  <a:pt x="1049243" y="2668304"/>
                  <a:pt x="1049243" y="2668304"/>
                  <a:pt x="1457007" y="1963067"/>
                </a:cubicBezTo>
                <a:lnTo>
                  <a:pt x="1491373" y="1903634"/>
                </a:lnTo>
                <a:lnTo>
                  <a:pt x="1490164" y="1903127"/>
                </a:lnTo>
                <a:cubicBezTo>
                  <a:pt x="1465456" y="1888705"/>
                  <a:pt x="1444493" y="1867820"/>
                  <a:pt x="1429519" y="1841960"/>
                </a:cubicBezTo>
                <a:cubicBezTo>
                  <a:pt x="1429519" y="1841960"/>
                  <a:pt x="1429519" y="1841960"/>
                  <a:pt x="968320" y="1044307"/>
                </a:cubicBezTo>
                <a:cubicBezTo>
                  <a:pt x="938371" y="994579"/>
                  <a:pt x="938371" y="930926"/>
                  <a:pt x="968320" y="881196"/>
                </a:cubicBezTo>
                <a:cubicBezTo>
                  <a:pt x="968320" y="881196"/>
                  <a:pt x="968320" y="881196"/>
                  <a:pt x="1429519" y="83546"/>
                </a:cubicBezTo>
                <a:cubicBezTo>
                  <a:pt x="1459466" y="31828"/>
                  <a:pt x="1513373" y="0"/>
                  <a:pt x="1573268" y="0"/>
                </a:cubicBezTo>
                <a:close/>
              </a:path>
            </a:pathLst>
          </a:custGeom>
          <a:solidFill>
            <a:srgbClr val="7F7F7F">
              <a:alpha val="1490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05" name="Google Shape;105;p2" descr="Picture 7"/>
          <p:cNvPicPr preferRelativeResize="0"/>
          <p:nvPr/>
        </p:nvPicPr>
        <p:blipFill rotWithShape="1">
          <a:blip r:embed="rId3">
            <a:alphaModFix/>
          </a:blip>
          <a:srcRect/>
          <a:stretch/>
        </p:blipFill>
        <p:spPr>
          <a:xfrm>
            <a:off x="7762351" y="1873557"/>
            <a:ext cx="3803039" cy="3822152"/>
          </a:xfrm>
          <a:prstGeom prst="rect">
            <a:avLst/>
          </a:prstGeom>
          <a:noFill/>
          <a:ln>
            <a:noFill/>
          </a:ln>
        </p:spPr>
      </p:pic>
      <p:sp>
        <p:nvSpPr>
          <p:cNvPr id="106" name="Google Shape;106;p2"/>
          <p:cNvSpPr/>
          <p:nvPr/>
        </p:nvSpPr>
        <p:spPr>
          <a:xfrm>
            <a:off x="0" y="0"/>
            <a:ext cx="1050233" cy="6858000"/>
          </a:xfrm>
          <a:prstGeom prst="rect">
            <a:avLst/>
          </a:prstGeom>
          <a:solidFill>
            <a:srgbClr val="1F386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7" name="Google Shape;107;p2"/>
          <p:cNvSpPr/>
          <p:nvPr/>
        </p:nvSpPr>
        <p:spPr>
          <a:xfrm rot="10800000" flipH="1">
            <a:off x="0" y="6400799"/>
            <a:ext cx="12192000" cy="456773"/>
          </a:xfrm>
          <a:prstGeom prst="rect">
            <a:avLst/>
          </a:prstGeom>
          <a:gradFill>
            <a:gsLst>
              <a:gs pos="0">
                <a:schemeClr val="accent1"/>
              </a:gs>
              <a:gs pos="78000">
                <a:srgbClr val="000000"/>
              </a:gs>
              <a:gs pos="100000">
                <a:srgbClr val="000000"/>
              </a:gs>
            </a:gsLst>
            <a:lin ang="2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108" name="Google Shape;108;p2"/>
          <p:cNvSpPr txBox="1"/>
          <p:nvPr/>
        </p:nvSpPr>
        <p:spPr>
          <a:xfrm>
            <a:off x="2708518" y="6434047"/>
            <a:ext cx="891785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FEE599"/>
                </a:solidFill>
                <a:latin typeface="Times New Roman"/>
                <a:ea typeface="Times New Roman"/>
                <a:cs typeface="Times New Roman"/>
                <a:sym typeface="Times New Roman"/>
              </a:rPr>
              <a:t>International Science Nutrition Society – CURARE CAUSAM - ISNS 2023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p19"/>
          <p:cNvSpPr txBox="1">
            <a:spLocks noGrp="1"/>
          </p:cNvSpPr>
          <p:nvPr>
            <p:ph type="title"/>
          </p:nvPr>
        </p:nvSpPr>
        <p:spPr>
          <a:xfrm>
            <a:off x="505239" y="137626"/>
            <a:ext cx="11181522"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200"/>
              <a:buFont typeface="Calibri"/>
              <a:buNone/>
            </a:pPr>
            <a:r>
              <a:rPr lang="en-US" sz="4000" dirty="0">
                <a:latin typeface="Times New Roman" panose="02020603050405020304" pitchFamily="18" charset="0"/>
                <a:cs typeface="Times New Roman" panose="02020603050405020304" pitchFamily="18" charset="0"/>
              </a:rPr>
              <a:t>Vitamin D Deficiency and Its Association with Thyroid Disease </a:t>
            </a:r>
            <a:r>
              <a:rPr lang="en-US" sz="1400" dirty="0">
                <a:latin typeface="Times New Roman" panose="02020603050405020304" pitchFamily="18" charset="0"/>
                <a:cs typeface="Times New Roman" panose="02020603050405020304" pitchFamily="18" charset="0"/>
              </a:rPr>
              <a:t/>
            </a:r>
            <a:br>
              <a:rPr lang="en-US" sz="1400" dirty="0">
                <a:latin typeface="Times New Roman" panose="02020603050405020304" pitchFamily="18" charset="0"/>
                <a:cs typeface="Times New Roman" panose="02020603050405020304" pitchFamily="18" charset="0"/>
              </a:rPr>
            </a:br>
            <a:r>
              <a:rPr lang="en-US" sz="1400" dirty="0">
                <a:solidFill>
                  <a:schemeClr val="accent1"/>
                </a:solidFill>
                <a:latin typeface="Times New Roman" panose="02020603050405020304" pitchFamily="18" charset="0"/>
                <a:cs typeface="Times New Roman" panose="02020603050405020304" pitchFamily="18" charset="0"/>
              </a:rPr>
              <a:t>Dr. Amal Mohammed </a:t>
            </a:r>
            <a:r>
              <a:rPr lang="en-US" sz="1400" dirty="0" err="1">
                <a:solidFill>
                  <a:schemeClr val="accent1"/>
                </a:solidFill>
                <a:latin typeface="Times New Roman" panose="02020603050405020304" pitchFamily="18" charset="0"/>
                <a:cs typeface="Times New Roman" panose="02020603050405020304" pitchFamily="18" charset="0"/>
              </a:rPr>
              <a:t>Husein</a:t>
            </a:r>
            <a:r>
              <a:rPr lang="en-US" sz="1400" dirty="0">
                <a:solidFill>
                  <a:schemeClr val="accent1"/>
                </a:solidFill>
                <a:latin typeface="Times New Roman" panose="02020603050405020304" pitchFamily="18" charset="0"/>
                <a:cs typeface="Times New Roman" panose="02020603050405020304" pitchFamily="18" charset="0"/>
              </a:rPr>
              <a:t> </a:t>
            </a:r>
            <a:r>
              <a:rPr lang="en-US" sz="1400" dirty="0" err="1">
                <a:solidFill>
                  <a:schemeClr val="accent1"/>
                </a:solidFill>
                <a:latin typeface="Times New Roman" panose="02020603050405020304" pitchFamily="18" charset="0"/>
                <a:cs typeface="Times New Roman" panose="02020603050405020304" pitchFamily="18" charset="0"/>
              </a:rPr>
              <a:t>Mackawy</a:t>
            </a:r>
            <a:r>
              <a:rPr lang="en-US" sz="1400" dirty="0">
                <a:solidFill>
                  <a:schemeClr val="accent1"/>
                </a:solidFill>
                <a:latin typeface="Times New Roman" panose="02020603050405020304" pitchFamily="18" charset="0"/>
                <a:cs typeface="Times New Roman" panose="02020603050405020304" pitchFamily="18" charset="0"/>
              </a:rPr>
              <a:t>, Bushra Mohammed AI-</a:t>
            </a:r>
            <a:r>
              <a:rPr lang="en-US" sz="1400" dirty="0" err="1">
                <a:solidFill>
                  <a:schemeClr val="accent1"/>
                </a:solidFill>
                <a:latin typeface="Times New Roman" panose="02020603050405020304" pitchFamily="18" charset="0"/>
                <a:cs typeface="Times New Roman" panose="02020603050405020304" pitchFamily="18" charset="0"/>
              </a:rPr>
              <a:t>ayed</a:t>
            </a:r>
            <a:r>
              <a:rPr lang="en-US" sz="1400" dirty="0">
                <a:solidFill>
                  <a:schemeClr val="accent1"/>
                </a:solidFill>
                <a:latin typeface="Times New Roman" panose="02020603050405020304" pitchFamily="18" charset="0"/>
                <a:cs typeface="Times New Roman" panose="02020603050405020304" pitchFamily="18" charset="0"/>
              </a:rPr>
              <a:t>, and </a:t>
            </a:r>
            <a:r>
              <a:rPr lang="en-US" sz="1400" dirty="0" err="1">
                <a:solidFill>
                  <a:schemeClr val="accent1"/>
                </a:solidFill>
                <a:latin typeface="Times New Roman" panose="02020603050405020304" pitchFamily="18" charset="0"/>
                <a:cs typeface="Times New Roman" panose="02020603050405020304" pitchFamily="18" charset="0"/>
              </a:rPr>
              <a:t>Bashayer</a:t>
            </a:r>
            <a:r>
              <a:rPr lang="en-US" sz="1400" dirty="0">
                <a:solidFill>
                  <a:schemeClr val="accent1"/>
                </a:solidFill>
                <a:latin typeface="Times New Roman" panose="02020603050405020304" pitchFamily="18" charset="0"/>
                <a:cs typeface="Times New Roman" panose="02020603050405020304" pitchFamily="18" charset="0"/>
              </a:rPr>
              <a:t> Mater AI-</a:t>
            </a:r>
            <a:r>
              <a:rPr lang="en-US" sz="1400" dirty="0" err="1">
                <a:solidFill>
                  <a:schemeClr val="accent1"/>
                </a:solidFill>
                <a:latin typeface="Times New Roman" panose="02020603050405020304" pitchFamily="18" charset="0"/>
                <a:cs typeface="Times New Roman" panose="02020603050405020304" pitchFamily="18" charset="0"/>
              </a:rPr>
              <a:t>rashidi</a:t>
            </a:r>
            <a:endParaRPr sz="3200" dirty="0">
              <a:solidFill>
                <a:schemeClr val="accent1"/>
              </a:solidFill>
              <a:latin typeface="Times New Roman" panose="02020603050405020304" pitchFamily="18" charset="0"/>
              <a:cs typeface="Times New Roman" panose="02020603050405020304" pitchFamily="18" charset="0"/>
            </a:endParaRPr>
          </a:p>
        </p:txBody>
      </p:sp>
      <p:sp>
        <p:nvSpPr>
          <p:cNvPr id="273" name="Google Shape;273;p19"/>
          <p:cNvSpPr txBox="1">
            <a:spLocks noGrp="1"/>
          </p:cNvSpPr>
          <p:nvPr>
            <p:ph type="body" idx="1"/>
          </p:nvPr>
        </p:nvSpPr>
        <p:spPr>
          <a:xfrm>
            <a:off x="505239" y="1563656"/>
            <a:ext cx="10848561" cy="4724951"/>
          </a:xfrm>
          <a:prstGeom prst="rect">
            <a:avLst/>
          </a:prstGeom>
          <a:noFill/>
          <a:ln>
            <a:noFill/>
          </a:ln>
        </p:spPr>
        <p:txBody>
          <a:bodyPr spcFirstLastPara="1" wrap="square" lIns="91425" tIns="45700" rIns="91425" bIns="45700" anchor="t" anchorCtr="0">
            <a:normAutofit fontScale="92500" lnSpcReduction="10000"/>
          </a:bodyPr>
          <a:lstStyle/>
          <a:p>
            <a:pPr marL="228600" indent="-228600">
              <a:spcBef>
                <a:spcPts val="0"/>
              </a:spcBef>
              <a:buSzPts val="2400"/>
            </a:pPr>
            <a:r>
              <a:rPr lang="en-US" dirty="0"/>
              <a:t> </a:t>
            </a:r>
            <a:r>
              <a:rPr lang="en-US" sz="2200" dirty="0"/>
              <a:t>Vitamin D deficiency is a global health problem, and its role as an immune modulator has been recently emphasized. The evidence is increasingly pointing towards vitamin D’s significant role in reducing the incidence of autoimmune diseases.</a:t>
            </a:r>
          </a:p>
          <a:p>
            <a:pPr marL="228600" indent="-228600">
              <a:spcBef>
                <a:spcPts val="0"/>
              </a:spcBef>
              <a:buSzPts val="2400"/>
            </a:pPr>
            <a:r>
              <a:rPr lang="en-US" sz="2200" dirty="0"/>
              <a:t> We aimed to examine the relationship between hypothyroidism and vitamin D deficiency and to clarify the relationship between serum calcium levels with hypothyroid disease.</a:t>
            </a:r>
          </a:p>
          <a:p>
            <a:pPr marL="228600" indent="-228600">
              <a:spcBef>
                <a:spcPts val="0"/>
              </a:spcBef>
              <a:buSzPts val="2400"/>
            </a:pPr>
            <a:r>
              <a:rPr lang="en-US" sz="2200" dirty="0"/>
              <a:t>Serum vitamin D (25-OH) levels were measured in 30 patients with hypothyroidism and 30 healthy subjects, utilizing the spectrophotometric method. Vitamin D deficiency was designated at levels lower than 20 ng/ml. Thyroid hormones (TSH, T3, and T4) and calcium levels were evaluated in all participants.</a:t>
            </a:r>
          </a:p>
          <a:p>
            <a:pPr marL="228600" indent="-228600">
              <a:spcBef>
                <a:spcPts val="0"/>
              </a:spcBef>
              <a:buSzPts val="2400"/>
            </a:pPr>
            <a:r>
              <a:rPr lang="en-US" sz="2200" dirty="0"/>
              <a:t>Serum 25(OH) vit D was significantly lower in hypothyroid patients than in controls (t=−11.128, P =0.000). Its level was insignificantly decreased in females than in male patients (t=− 1.32, P &gt;0.05). Moreover, serum calcium levels recorded a significant decrease in hypothyroid patients when compared to controls (t= −5.69, P = 0.000).</a:t>
            </a:r>
          </a:p>
          <a:p>
            <a:pPr marL="228600" indent="-228600">
              <a:spcBef>
                <a:spcPts val="0"/>
              </a:spcBef>
              <a:buSzPts val="2400"/>
            </a:pPr>
            <a:r>
              <a:rPr lang="en-US" sz="2200" dirty="0"/>
              <a:t>Our results indicated that patients with hypothyroidism suffered from hypovitaminosis D with hypocalcemia which is significantly associated with the degree and severity of the hypothyroidism. That encourages the advisability of vit D supplementation and recommends the screening for Vitamin D deficiency and serum calcium levels for all hypothyroid patients.</a:t>
            </a:r>
          </a:p>
          <a:p>
            <a:pPr marL="228600" indent="-228600">
              <a:spcBef>
                <a:spcPts val="0"/>
              </a:spcBef>
              <a:buSzPts val="2400"/>
            </a:pPr>
            <a:endParaRPr lang="en-US" sz="2200" dirty="0"/>
          </a:p>
          <a:p>
            <a:pPr marL="0" indent="0">
              <a:spcBef>
                <a:spcPts val="0"/>
              </a:spcBef>
              <a:buSzPts val="2400"/>
              <a:buNone/>
            </a:pPr>
            <a:r>
              <a:rPr lang="en-US" sz="1500" dirty="0">
                <a:hlinkClick r:id="rId3"/>
              </a:rPr>
              <a:t>https://www.ncbi.nlm.nih.gov/pmc/articles/PMC3921055/</a:t>
            </a:r>
            <a:r>
              <a:rPr lang="en-US" sz="1500" dirty="0"/>
              <a:t> </a:t>
            </a:r>
          </a:p>
        </p:txBody>
      </p:sp>
      <p:pic>
        <p:nvPicPr>
          <p:cNvPr id="2" name="Google Shape;178;p10">
            <a:extLst>
              <a:ext uri="{FF2B5EF4-FFF2-40B4-BE49-F238E27FC236}">
                <a16:creationId xmlns:a16="http://schemas.microsoft.com/office/drawing/2014/main" id="{B6FE96FE-6301-C6E5-336F-C8DF6D36A75F}"/>
              </a:ext>
            </a:extLst>
          </p:cNvPr>
          <p:cNvPicPr preferRelativeResize="0"/>
          <p:nvPr/>
        </p:nvPicPr>
        <p:blipFill rotWithShape="1">
          <a:blip r:embed="rId4">
            <a:alphaModFix/>
          </a:blip>
          <a:srcRect/>
          <a:stretch/>
        </p:blipFill>
        <p:spPr>
          <a:xfrm>
            <a:off x="0" y="6389075"/>
            <a:ext cx="12192000" cy="468923"/>
          </a:xfrm>
          <a:prstGeom prst="rect">
            <a:avLst/>
          </a:prstGeom>
          <a:noFill/>
          <a:ln>
            <a:noFill/>
          </a:ln>
        </p:spPr>
      </p:pic>
      <p:sp>
        <p:nvSpPr>
          <p:cNvPr id="3" name="TextBox 2">
            <a:extLst>
              <a:ext uri="{FF2B5EF4-FFF2-40B4-BE49-F238E27FC236}">
                <a16:creationId xmlns:a16="http://schemas.microsoft.com/office/drawing/2014/main" id="{48E52830-AF54-DC41-2547-9684322DDCD7}"/>
              </a:ext>
            </a:extLst>
          </p:cNvPr>
          <p:cNvSpPr txBox="1"/>
          <p:nvPr/>
        </p:nvSpPr>
        <p:spPr>
          <a:xfrm>
            <a:off x="2676269" y="6454259"/>
            <a:ext cx="6623221" cy="338554"/>
          </a:xfrm>
          <a:prstGeom prst="rect">
            <a:avLst/>
          </a:prstGeom>
          <a:noFill/>
        </p:spPr>
        <p:txBody>
          <a:bodyPr wrap="square" rtlCol="0">
            <a:spAutoFit/>
          </a:bodyPr>
          <a:lstStyle/>
          <a:p>
            <a:r>
              <a:rPr lang="en-US" sz="1600" dirty="0">
                <a:solidFill>
                  <a:schemeClr val="accent4">
                    <a:lumMod val="40000"/>
                    <a:lumOff val="60000"/>
                  </a:schemeClr>
                </a:solidFill>
                <a:latin typeface="Times New Roman" panose="02020603050405020304" pitchFamily="18" charset="0"/>
                <a:cs typeface="Times New Roman" panose="02020603050405020304" pitchFamily="18" charset="0"/>
              </a:rPr>
              <a:t>International Science Nutrition Society – CURARE CAUSAM -- ISNS 2023 </a:t>
            </a:r>
          </a:p>
        </p:txBody>
      </p:sp>
      <p:pic>
        <p:nvPicPr>
          <p:cNvPr id="4" name="Google Shape;251;p16" descr="Logo&#10;&#10;Description automatically generated">
            <a:extLst>
              <a:ext uri="{FF2B5EF4-FFF2-40B4-BE49-F238E27FC236}">
                <a16:creationId xmlns:a16="http://schemas.microsoft.com/office/drawing/2014/main" id="{C1E0724E-CF4E-1234-50B1-110EFCF30DB9}"/>
              </a:ext>
            </a:extLst>
          </p:cNvPr>
          <p:cNvPicPr preferRelativeResize="0"/>
          <p:nvPr/>
        </p:nvPicPr>
        <p:blipFill rotWithShape="1">
          <a:blip r:embed="rId5">
            <a:alphaModFix/>
          </a:blip>
          <a:srcRect/>
          <a:stretch/>
        </p:blipFill>
        <p:spPr>
          <a:xfrm>
            <a:off x="10375205" y="5155269"/>
            <a:ext cx="1957190" cy="1702731"/>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Google Shape;280;p20"/>
          <p:cNvSpPr txBox="1">
            <a:spLocks noGrp="1"/>
          </p:cNvSpPr>
          <p:nvPr>
            <p:ph type="title"/>
          </p:nvPr>
        </p:nvSpPr>
        <p:spPr>
          <a:xfrm>
            <a:off x="697805" y="419518"/>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5400"/>
              <a:buFont typeface="Calibri"/>
              <a:buNone/>
            </a:pPr>
            <a:r>
              <a:rPr lang="en-US" sz="5400" b="1" dirty="0">
                <a:latin typeface="Times New Roman" panose="02020603050405020304" pitchFamily="18" charset="0"/>
                <a:cs typeface="Times New Roman" panose="02020603050405020304" pitchFamily="18" charset="0"/>
              </a:rPr>
              <a:t>References</a:t>
            </a:r>
            <a:endParaRPr b="1" dirty="0">
              <a:latin typeface="Times New Roman" panose="02020603050405020304" pitchFamily="18" charset="0"/>
              <a:cs typeface="Times New Roman" panose="02020603050405020304" pitchFamily="18" charset="0"/>
            </a:endParaRPr>
          </a:p>
        </p:txBody>
      </p:sp>
      <p:sp>
        <p:nvSpPr>
          <p:cNvPr id="281" name="Google Shape;281;p20"/>
          <p:cNvSpPr txBox="1">
            <a:spLocks noGrp="1"/>
          </p:cNvSpPr>
          <p:nvPr>
            <p:ph type="body" idx="1"/>
          </p:nvPr>
        </p:nvSpPr>
        <p:spPr>
          <a:xfrm>
            <a:off x="697805" y="1690688"/>
            <a:ext cx="1079639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400"/>
              <a:buChar char="•"/>
            </a:pPr>
            <a:r>
              <a:rPr lang="en-US" sz="3200" dirty="0">
                <a:latin typeface="Times New Roman" panose="02020603050405020304" pitchFamily="18" charset="0"/>
                <a:cs typeface="Times New Roman" panose="02020603050405020304" pitchFamily="18" charset="0"/>
                <a:hlinkClick r:id="rId3"/>
              </a:rPr>
              <a:t>https://my.clevelandclinic.org/health/diseases/12120-hypothyroidism</a:t>
            </a:r>
            <a:r>
              <a:rPr lang="en-US" dirty="0">
                <a:latin typeface="Times New Roman" panose="02020603050405020304" pitchFamily="18" charset="0"/>
                <a:cs typeface="Times New Roman" panose="02020603050405020304" pitchFamily="18" charset="0"/>
              </a:rPr>
              <a:t> </a:t>
            </a:r>
          </a:p>
          <a:p>
            <a:pPr marL="228600" lvl="0" indent="-228600" algn="l" rtl="0">
              <a:lnSpc>
                <a:spcPct val="90000"/>
              </a:lnSpc>
              <a:spcBef>
                <a:spcPts val="0"/>
              </a:spcBef>
              <a:spcAft>
                <a:spcPts val="0"/>
              </a:spcAft>
              <a:buClr>
                <a:schemeClr val="dk1"/>
              </a:buClr>
              <a:buSzPts val="2400"/>
              <a:buChar char="•"/>
            </a:pPr>
            <a:r>
              <a:rPr lang="en-US" dirty="0">
                <a:latin typeface="Times New Roman" panose="02020603050405020304" pitchFamily="18" charset="0"/>
                <a:cs typeface="Times New Roman" panose="02020603050405020304" pitchFamily="18" charset="0"/>
                <a:hlinkClick r:id="rId4"/>
              </a:rPr>
              <a:t>https://pubmed.ncbi.nlm.nih.gov/31701424/</a:t>
            </a:r>
            <a:r>
              <a:rPr lang="en-US" dirty="0">
                <a:latin typeface="Times New Roman" panose="02020603050405020304" pitchFamily="18" charset="0"/>
                <a:cs typeface="Times New Roman" panose="02020603050405020304" pitchFamily="18" charset="0"/>
              </a:rPr>
              <a:t> </a:t>
            </a:r>
          </a:p>
          <a:p>
            <a:pPr marL="228600" lvl="0" indent="-228600" algn="l" rtl="0">
              <a:lnSpc>
                <a:spcPct val="90000"/>
              </a:lnSpc>
              <a:spcBef>
                <a:spcPts val="0"/>
              </a:spcBef>
              <a:spcAft>
                <a:spcPts val="0"/>
              </a:spcAft>
              <a:buClr>
                <a:schemeClr val="dk1"/>
              </a:buClr>
              <a:buSzPts val="2400"/>
              <a:buChar char="•"/>
            </a:pPr>
            <a:r>
              <a:rPr lang="en-US" dirty="0">
                <a:latin typeface="Times New Roman" panose="02020603050405020304" pitchFamily="18" charset="0"/>
                <a:cs typeface="Times New Roman" panose="02020603050405020304" pitchFamily="18" charset="0"/>
                <a:hlinkClick r:id="rId5"/>
              </a:rPr>
              <a:t>https://pubmed.ncbi.nlm.nih.gov/17541266/</a:t>
            </a:r>
            <a:r>
              <a:rPr lang="en-US" dirty="0">
                <a:latin typeface="Times New Roman" panose="02020603050405020304" pitchFamily="18" charset="0"/>
                <a:cs typeface="Times New Roman" panose="02020603050405020304" pitchFamily="18" charset="0"/>
              </a:rPr>
              <a:t> </a:t>
            </a:r>
          </a:p>
          <a:p>
            <a:pPr marL="228600" lvl="0" indent="-228600" algn="l" rtl="0">
              <a:lnSpc>
                <a:spcPct val="90000"/>
              </a:lnSpc>
              <a:spcBef>
                <a:spcPts val="0"/>
              </a:spcBef>
              <a:spcAft>
                <a:spcPts val="0"/>
              </a:spcAft>
              <a:buClr>
                <a:schemeClr val="dk1"/>
              </a:buClr>
              <a:buSzPts val="2400"/>
              <a:buChar char="•"/>
            </a:pPr>
            <a:r>
              <a:rPr lang="en-US" dirty="0">
                <a:latin typeface="Times New Roman" panose="02020603050405020304" pitchFamily="18" charset="0"/>
                <a:cs typeface="Times New Roman" panose="02020603050405020304" pitchFamily="18" charset="0"/>
                <a:hlinkClick r:id="rId6"/>
              </a:rPr>
              <a:t>https://www.ncbi.nlm.nih.gov/pmc/articles/PMC3921055/</a:t>
            </a:r>
            <a:r>
              <a:rPr lang="en-US" dirty="0">
                <a:latin typeface="Times New Roman" panose="02020603050405020304" pitchFamily="18" charset="0"/>
                <a:cs typeface="Times New Roman" panose="02020603050405020304" pitchFamily="18" charset="0"/>
              </a:rPr>
              <a:t> </a:t>
            </a:r>
          </a:p>
          <a:p>
            <a:pPr marL="228600" lvl="0" indent="-228600" algn="l" rtl="0">
              <a:lnSpc>
                <a:spcPct val="90000"/>
              </a:lnSpc>
              <a:spcBef>
                <a:spcPts val="0"/>
              </a:spcBef>
              <a:spcAft>
                <a:spcPts val="0"/>
              </a:spcAft>
              <a:buClr>
                <a:schemeClr val="dk1"/>
              </a:buClr>
              <a:buSzPts val="2400"/>
              <a:buChar char="•"/>
            </a:pPr>
            <a:endParaRPr dirty="0"/>
          </a:p>
        </p:txBody>
      </p:sp>
      <p:pic>
        <p:nvPicPr>
          <p:cNvPr id="2" name="Google Shape;178;p10">
            <a:extLst>
              <a:ext uri="{FF2B5EF4-FFF2-40B4-BE49-F238E27FC236}">
                <a16:creationId xmlns:a16="http://schemas.microsoft.com/office/drawing/2014/main" id="{F50D1788-ADB0-DD70-EB95-10FD6E53E0F2}"/>
              </a:ext>
            </a:extLst>
          </p:cNvPr>
          <p:cNvPicPr preferRelativeResize="0"/>
          <p:nvPr/>
        </p:nvPicPr>
        <p:blipFill rotWithShape="1">
          <a:blip r:embed="rId7">
            <a:alphaModFix/>
          </a:blip>
          <a:srcRect/>
          <a:stretch/>
        </p:blipFill>
        <p:spPr>
          <a:xfrm>
            <a:off x="0" y="6389075"/>
            <a:ext cx="12192000" cy="468923"/>
          </a:xfrm>
          <a:prstGeom prst="rect">
            <a:avLst/>
          </a:prstGeom>
          <a:noFill/>
          <a:ln>
            <a:noFill/>
          </a:ln>
        </p:spPr>
      </p:pic>
      <p:sp>
        <p:nvSpPr>
          <p:cNvPr id="3" name="TextBox 2">
            <a:extLst>
              <a:ext uri="{FF2B5EF4-FFF2-40B4-BE49-F238E27FC236}">
                <a16:creationId xmlns:a16="http://schemas.microsoft.com/office/drawing/2014/main" id="{18205343-BBA8-F5A4-A5B0-F473C39173E2}"/>
              </a:ext>
            </a:extLst>
          </p:cNvPr>
          <p:cNvSpPr txBox="1"/>
          <p:nvPr/>
        </p:nvSpPr>
        <p:spPr>
          <a:xfrm>
            <a:off x="2538961" y="6438482"/>
            <a:ext cx="6833287" cy="338554"/>
          </a:xfrm>
          <a:prstGeom prst="rect">
            <a:avLst/>
          </a:prstGeom>
          <a:noFill/>
        </p:spPr>
        <p:txBody>
          <a:bodyPr wrap="square" rtlCol="0">
            <a:spAutoFit/>
          </a:bodyPr>
          <a:lstStyle/>
          <a:p>
            <a:r>
              <a:rPr lang="en-US" sz="1600" dirty="0">
                <a:solidFill>
                  <a:schemeClr val="accent4">
                    <a:lumMod val="40000"/>
                    <a:lumOff val="60000"/>
                  </a:schemeClr>
                </a:solidFill>
                <a:latin typeface="Times New Roman" panose="02020603050405020304" pitchFamily="18" charset="0"/>
                <a:cs typeface="Times New Roman" panose="02020603050405020304" pitchFamily="18" charset="0"/>
              </a:rPr>
              <a:t>International Science Nutrition Society – CURARE CAUSAM -- ISNS 2023 </a:t>
            </a:r>
          </a:p>
        </p:txBody>
      </p:sp>
      <p:pic>
        <p:nvPicPr>
          <p:cNvPr id="4" name="Google Shape;251;p16" descr="Logo&#10;&#10;Description automatically generated">
            <a:extLst>
              <a:ext uri="{FF2B5EF4-FFF2-40B4-BE49-F238E27FC236}">
                <a16:creationId xmlns:a16="http://schemas.microsoft.com/office/drawing/2014/main" id="{D302C49F-C2D3-197D-3CD8-A6A113CE335E}"/>
              </a:ext>
            </a:extLst>
          </p:cNvPr>
          <p:cNvPicPr preferRelativeResize="0"/>
          <p:nvPr/>
        </p:nvPicPr>
        <p:blipFill rotWithShape="1">
          <a:blip r:embed="rId8">
            <a:alphaModFix/>
          </a:blip>
          <a:srcRect/>
          <a:stretch/>
        </p:blipFill>
        <p:spPr>
          <a:xfrm>
            <a:off x="10234810" y="5190660"/>
            <a:ext cx="1957190" cy="1702731"/>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p21"/>
          <p:cNvSpPr txBox="1">
            <a:spLocks noGrp="1"/>
          </p:cNvSpPr>
          <p:nvPr>
            <p:ph type="title"/>
          </p:nvPr>
        </p:nvSpPr>
        <p:spPr>
          <a:xfrm>
            <a:off x="715617" y="1954816"/>
            <a:ext cx="5857461" cy="4206723"/>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6000"/>
              <a:buFont typeface="Calibri"/>
              <a:buNone/>
            </a:pPr>
            <a:r>
              <a:rPr lang="en-US" sz="6000" dirty="0">
                <a:latin typeface="Times New Roman" panose="02020603050405020304" pitchFamily="18" charset="0"/>
                <a:cs typeface="Times New Roman" panose="02020603050405020304" pitchFamily="18" charset="0"/>
              </a:rPr>
              <a:t>Thank you for joining us today!</a:t>
            </a:r>
            <a:endParaRPr dirty="0">
              <a:latin typeface="Times New Roman" panose="02020603050405020304" pitchFamily="18" charset="0"/>
              <a:cs typeface="Times New Roman" panose="02020603050405020304" pitchFamily="18" charset="0"/>
            </a:endParaRPr>
          </a:p>
        </p:txBody>
      </p:sp>
      <p:pic>
        <p:nvPicPr>
          <p:cNvPr id="289" name="Google Shape;289;p21" descr="Content Placeholder 10"/>
          <p:cNvPicPr preferRelativeResize="0"/>
          <p:nvPr/>
        </p:nvPicPr>
        <p:blipFill rotWithShape="1">
          <a:blip r:embed="rId3">
            <a:alphaModFix/>
          </a:blip>
          <a:srcRect l="8066" r="3814" b="-2"/>
          <a:stretch/>
        </p:blipFill>
        <p:spPr>
          <a:xfrm>
            <a:off x="6334539" y="468212"/>
            <a:ext cx="5536001" cy="5465791"/>
          </a:xfrm>
          <a:prstGeom prst="rect">
            <a:avLst/>
          </a:prstGeom>
          <a:noFill/>
          <a:ln>
            <a:noFill/>
          </a:ln>
        </p:spPr>
      </p:pic>
      <p:pic>
        <p:nvPicPr>
          <p:cNvPr id="2" name="Google Shape;178;p10">
            <a:extLst>
              <a:ext uri="{FF2B5EF4-FFF2-40B4-BE49-F238E27FC236}">
                <a16:creationId xmlns:a16="http://schemas.microsoft.com/office/drawing/2014/main" id="{8BC1AE85-5141-B08A-E441-5D41E3F28015}"/>
              </a:ext>
            </a:extLst>
          </p:cNvPr>
          <p:cNvPicPr preferRelativeResize="0"/>
          <p:nvPr/>
        </p:nvPicPr>
        <p:blipFill rotWithShape="1">
          <a:blip r:embed="rId4">
            <a:alphaModFix/>
          </a:blip>
          <a:srcRect/>
          <a:stretch/>
        </p:blipFill>
        <p:spPr>
          <a:xfrm>
            <a:off x="0" y="6389075"/>
            <a:ext cx="12192000" cy="468923"/>
          </a:xfrm>
          <a:prstGeom prst="rect">
            <a:avLst/>
          </a:prstGeom>
          <a:noFill/>
          <a:ln>
            <a:noFill/>
          </a:ln>
        </p:spPr>
      </p:pic>
      <p:sp>
        <p:nvSpPr>
          <p:cNvPr id="3" name="TextBox 2">
            <a:extLst>
              <a:ext uri="{FF2B5EF4-FFF2-40B4-BE49-F238E27FC236}">
                <a16:creationId xmlns:a16="http://schemas.microsoft.com/office/drawing/2014/main" id="{69D9967F-9433-8F03-B658-9BD947F93EEE}"/>
              </a:ext>
            </a:extLst>
          </p:cNvPr>
          <p:cNvSpPr txBox="1"/>
          <p:nvPr/>
        </p:nvSpPr>
        <p:spPr>
          <a:xfrm>
            <a:off x="2598524" y="6454259"/>
            <a:ext cx="6647935" cy="338554"/>
          </a:xfrm>
          <a:prstGeom prst="rect">
            <a:avLst/>
          </a:prstGeom>
          <a:noFill/>
        </p:spPr>
        <p:txBody>
          <a:bodyPr wrap="square" rtlCol="0">
            <a:spAutoFit/>
          </a:bodyPr>
          <a:lstStyle/>
          <a:p>
            <a:r>
              <a:rPr lang="en-US" sz="1600" dirty="0">
                <a:solidFill>
                  <a:schemeClr val="accent4">
                    <a:lumMod val="40000"/>
                    <a:lumOff val="60000"/>
                  </a:schemeClr>
                </a:solidFill>
                <a:latin typeface="Times New Roman" panose="02020603050405020304" pitchFamily="18" charset="0"/>
                <a:cs typeface="Times New Roman" panose="02020603050405020304" pitchFamily="18" charset="0"/>
              </a:rPr>
              <a:t>International Science Nutrition Society – CURARE CAUSAM -- ISNS 2023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pic>
        <p:nvPicPr>
          <p:cNvPr id="121" name="Google Shape;121;p4" descr="A picture containing text, person, person&#10;&#10;Description automatically generated"/>
          <p:cNvPicPr preferRelativeResize="0">
            <a:picLocks noGrp="1"/>
          </p:cNvPicPr>
          <p:nvPr>
            <p:ph type="body" idx="1"/>
          </p:nvPr>
        </p:nvPicPr>
        <p:blipFill rotWithShape="1">
          <a:blip r:embed="rId3">
            <a:alphaModFix/>
          </a:blip>
          <a:srcRect b="443"/>
          <a:stretch/>
        </p:blipFill>
        <p:spPr>
          <a:xfrm>
            <a:off x="20" y="10"/>
            <a:ext cx="12191980" cy="685799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p5"/>
          <p:cNvSpPr/>
          <p:nvPr/>
        </p:nvSpPr>
        <p:spPr>
          <a:xfrm>
            <a:off x="0" y="0"/>
            <a:ext cx="12192000" cy="6858000"/>
          </a:xfrm>
          <a:prstGeom prst="rect">
            <a:avLst/>
          </a:prstGeom>
          <a:solidFill>
            <a:srgbClr val="FFFFFF"/>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127" name="Google Shape;127;p5"/>
          <p:cNvSpPr txBox="1">
            <a:spLocks noGrp="1"/>
          </p:cNvSpPr>
          <p:nvPr>
            <p:ph type="title"/>
          </p:nvPr>
        </p:nvSpPr>
        <p:spPr>
          <a:xfrm>
            <a:off x="1136397" y="502020"/>
            <a:ext cx="5323715" cy="164297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000"/>
              <a:buFont typeface="Calibri"/>
              <a:buNone/>
            </a:pPr>
            <a:r>
              <a:rPr lang="en-US">
                <a:latin typeface="Calibri"/>
                <a:ea typeface="Calibri"/>
                <a:cs typeface="Calibri"/>
                <a:sym typeface="Calibri"/>
              </a:rPr>
              <a:t>Medical Disclaimer: </a:t>
            </a:r>
            <a:br>
              <a:rPr lang="en-US">
                <a:latin typeface="Calibri"/>
                <a:ea typeface="Calibri"/>
                <a:cs typeface="Calibri"/>
                <a:sym typeface="Calibri"/>
              </a:rPr>
            </a:br>
            <a:endParaRPr>
              <a:latin typeface="Calibri"/>
              <a:ea typeface="Calibri"/>
              <a:cs typeface="Calibri"/>
              <a:sym typeface="Calibri"/>
            </a:endParaRPr>
          </a:p>
        </p:txBody>
      </p:sp>
      <p:sp>
        <p:nvSpPr>
          <p:cNvPr id="128" name="Google Shape;128;p5"/>
          <p:cNvSpPr txBox="1">
            <a:spLocks noGrp="1"/>
          </p:cNvSpPr>
          <p:nvPr>
            <p:ph type="body" idx="1"/>
          </p:nvPr>
        </p:nvSpPr>
        <p:spPr>
          <a:xfrm>
            <a:off x="1144969" y="2208880"/>
            <a:ext cx="5833394" cy="419148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000"/>
              <a:buNone/>
            </a:pPr>
            <a:r>
              <a:rPr lang="en-US" sz="2000" b="0" i="0" u="none" strike="noStrike" cap="none">
                <a:solidFill>
                  <a:schemeClr val="dk1"/>
                </a:solidFill>
                <a:latin typeface="Calibri"/>
                <a:ea typeface="Calibri"/>
                <a:cs typeface="Calibri"/>
                <a:sym typeface="Calibri"/>
              </a:rPr>
              <a:t>The information provided is for educational purposes and is not intended as medical advice, or a substitute for the medical advice of a physician or other qualified health care professional. This is for  science and educational purposes only and cannot be used in any aspect for sales or marketing.  You should not use this information for diagnosing a health or fitness problem or disease.  You should always consult with a doctor or other health care professional for medical advice or information about diagnosis and treatment. </a:t>
            </a:r>
            <a:r>
              <a:rPr lang="en-US" sz="2000" b="1" i="0" u="none" strike="noStrike" cap="none">
                <a:solidFill>
                  <a:schemeClr val="dk1"/>
                </a:solidFill>
                <a:latin typeface="Calibri"/>
                <a:ea typeface="Calibri"/>
                <a:cs typeface="Calibri"/>
                <a:sym typeface="Calibri"/>
              </a:rPr>
              <a:t>This is Confidential. Do not distribute</a:t>
            </a:r>
            <a:r>
              <a:rPr lang="en-US" sz="2000" b="0" i="0" u="none" strike="noStrike" cap="none">
                <a:solidFill>
                  <a:schemeClr val="dk1"/>
                </a:solidFill>
                <a:latin typeface="Calibri"/>
                <a:ea typeface="Calibri"/>
                <a:cs typeface="Calibri"/>
                <a:sym typeface="Calibri"/>
              </a:rPr>
              <a:t>—for scientific educational purposes only.  </a:t>
            </a:r>
            <a:endParaRPr sz="2000" b="0" i="0" u="none" strike="noStrike" cap="none">
              <a:solidFill>
                <a:schemeClr val="dk1"/>
              </a:solidFill>
              <a:latin typeface="Calibri"/>
              <a:ea typeface="Calibri"/>
              <a:cs typeface="Calibri"/>
              <a:sym typeface="Calibri"/>
            </a:endParaRPr>
          </a:p>
        </p:txBody>
      </p:sp>
      <p:sp>
        <p:nvSpPr>
          <p:cNvPr id="129" name="Google Shape;129;p5"/>
          <p:cNvSpPr/>
          <p:nvPr/>
        </p:nvSpPr>
        <p:spPr>
          <a:xfrm rot="10800000" flipH="1">
            <a:off x="8123332" y="-5"/>
            <a:ext cx="4092522" cy="6858001"/>
          </a:xfrm>
          <a:prstGeom prst="rect">
            <a:avLst/>
          </a:prstGeom>
          <a:gradFill>
            <a:gsLst>
              <a:gs pos="0">
                <a:srgbClr val="000000">
                  <a:alpha val="93725"/>
                </a:srgbClr>
              </a:gs>
              <a:gs pos="8000">
                <a:srgbClr val="000000">
                  <a:alpha val="93725"/>
                </a:srgbClr>
              </a:gs>
              <a:gs pos="100000">
                <a:schemeClr val="accent1"/>
              </a:gs>
            </a:gsLst>
            <a:lin ang="2400000" scaled="0"/>
          </a:gra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130" name="Google Shape;130;p5"/>
          <p:cNvSpPr/>
          <p:nvPr/>
        </p:nvSpPr>
        <p:spPr>
          <a:xfrm rot="10800000" flipH="1">
            <a:off x="8123332" y="-2"/>
            <a:ext cx="4092522" cy="6400370"/>
          </a:xfrm>
          <a:prstGeom prst="rect">
            <a:avLst/>
          </a:prstGeom>
          <a:gradFill>
            <a:gsLst>
              <a:gs pos="0">
                <a:srgbClr val="203864">
                  <a:alpha val="0"/>
                </a:srgbClr>
              </a:gs>
              <a:gs pos="31000">
                <a:srgbClr val="203864">
                  <a:alpha val="0"/>
                </a:srgbClr>
              </a:gs>
              <a:gs pos="100000">
                <a:srgbClr val="203864">
                  <a:alpha val="25882"/>
                </a:srgbClr>
              </a:gs>
            </a:gsLst>
            <a:lin ang="18000000" scaled="0"/>
          </a:gra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131" name="Google Shape;131;p5"/>
          <p:cNvSpPr/>
          <p:nvPr/>
        </p:nvSpPr>
        <p:spPr>
          <a:xfrm rot="10800000" flipH="1">
            <a:off x="8123332" y="-22"/>
            <a:ext cx="4068668" cy="6400390"/>
          </a:xfrm>
          <a:prstGeom prst="rect">
            <a:avLst/>
          </a:prstGeom>
          <a:gradFill>
            <a:gsLst>
              <a:gs pos="0">
                <a:srgbClr val="4472C4">
                  <a:alpha val="0"/>
                </a:srgbClr>
              </a:gs>
              <a:gs pos="72000">
                <a:srgbClr val="000000">
                  <a:alpha val="20784"/>
                </a:srgbClr>
              </a:gs>
              <a:gs pos="100000">
                <a:srgbClr val="000000">
                  <a:alpha val="20784"/>
                </a:srgbClr>
              </a:gs>
            </a:gsLst>
            <a:lin ang="3000000" scaled="0"/>
          </a:gra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132" name="Google Shape;132;p5"/>
          <p:cNvSpPr/>
          <p:nvPr/>
        </p:nvSpPr>
        <p:spPr>
          <a:xfrm rot="10800000" flipH="1">
            <a:off x="8123332" y="-11"/>
            <a:ext cx="3611468" cy="6857998"/>
          </a:xfrm>
          <a:prstGeom prst="rect">
            <a:avLst/>
          </a:prstGeom>
          <a:gradFill>
            <a:gsLst>
              <a:gs pos="0">
                <a:srgbClr val="4472C4">
                  <a:alpha val="0"/>
                </a:srgbClr>
              </a:gs>
              <a:gs pos="93000">
                <a:srgbClr val="000000">
                  <a:alpha val="28627"/>
                </a:srgbClr>
              </a:gs>
              <a:gs pos="100000">
                <a:srgbClr val="000000">
                  <a:alpha val="28627"/>
                </a:srgbClr>
              </a:gs>
            </a:gsLst>
            <a:lin ang="5400000" scaled="0"/>
          </a:gra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pic>
        <p:nvPicPr>
          <p:cNvPr id="133" name="Google Shape;133;p5" descr="Picture 7"/>
          <p:cNvPicPr preferRelativeResize="0"/>
          <p:nvPr/>
        </p:nvPicPr>
        <p:blipFill rotWithShape="1">
          <a:blip r:embed="rId3">
            <a:alphaModFix/>
          </a:blip>
          <a:srcRect/>
          <a:stretch/>
        </p:blipFill>
        <p:spPr>
          <a:xfrm>
            <a:off x="7936397" y="1221879"/>
            <a:ext cx="4170531" cy="4191489"/>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5"/>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1" name="Google Shape;131;p5"/>
          <p:cNvSpPr/>
          <p:nvPr/>
        </p:nvSpPr>
        <p:spPr>
          <a:xfrm>
            <a:off x="0" y="0"/>
            <a:ext cx="12192000" cy="3482342"/>
          </a:xfrm>
          <a:custGeom>
            <a:avLst/>
            <a:gdLst/>
            <a:ahLst/>
            <a:cxnLst/>
            <a:rect l="l" t="t" r="r" b="b"/>
            <a:pathLst>
              <a:path w="12192000" h="3482342" extrusionOk="0">
                <a:moveTo>
                  <a:pt x="0" y="0"/>
                </a:moveTo>
                <a:lnTo>
                  <a:pt x="12192000" y="0"/>
                </a:lnTo>
                <a:lnTo>
                  <a:pt x="12192000" y="635369"/>
                </a:lnTo>
                <a:cubicBezTo>
                  <a:pt x="12191930" y="610378"/>
                  <a:pt x="12191859" y="585387"/>
                  <a:pt x="12191789" y="560396"/>
                </a:cubicBezTo>
                <a:cubicBezTo>
                  <a:pt x="12175211" y="562678"/>
                  <a:pt x="11999606" y="644473"/>
                  <a:pt x="11983027" y="646756"/>
                </a:cubicBezTo>
                <a:cubicBezTo>
                  <a:pt x="11943442" y="661920"/>
                  <a:pt x="11950154" y="649830"/>
                  <a:pt x="11940158" y="651378"/>
                </a:cubicBezTo>
                <a:cubicBezTo>
                  <a:pt x="11930162" y="652926"/>
                  <a:pt x="11943274" y="652245"/>
                  <a:pt x="11923051" y="656045"/>
                </a:cubicBezTo>
                <a:cubicBezTo>
                  <a:pt x="11882449" y="639093"/>
                  <a:pt x="11867184" y="670845"/>
                  <a:pt x="11832939" y="674181"/>
                </a:cubicBezTo>
                <a:cubicBezTo>
                  <a:pt x="11812296" y="669845"/>
                  <a:pt x="11772988" y="668355"/>
                  <a:pt x="11767770" y="683807"/>
                </a:cubicBezTo>
                <a:cubicBezTo>
                  <a:pt x="11757314" y="685936"/>
                  <a:pt x="11743230" y="693101"/>
                  <a:pt x="11728279" y="700816"/>
                </a:cubicBezTo>
                <a:lnTo>
                  <a:pt x="11722533" y="703421"/>
                </a:lnTo>
                <a:lnTo>
                  <a:pt x="11720002" y="710566"/>
                </a:lnTo>
                <a:lnTo>
                  <a:pt x="11707351" y="710310"/>
                </a:lnTo>
                <a:lnTo>
                  <a:pt x="11700369" y="713480"/>
                </a:lnTo>
                <a:lnTo>
                  <a:pt x="11691126" y="726131"/>
                </a:lnTo>
                <a:cubicBezTo>
                  <a:pt x="11686960" y="732845"/>
                  <a:pt x="11663435" y="739546"/>
                  <a:pt x="11657717" y="746701"/>
                </a:cubicBezTo>
                <a:cubicBezTo>
                  <a:pt x="11651999" y="753856"/>
                  <a:pt x="11669175" y="763766"/>
                  <a:pt x="11656818" y="769062"/>
                </a:cubicBezTo>
                <a:cubicBezTo>
                  <a:pt x="11645954" y="777786"/>
                  <a:pt x="11627045" y="778196"/>
                  <a:pt x="11601229" y="785537"/>
                </a:cubicBezTo>
                <a:cubicBezTo>
                  <a:pt x="11575413" y="792878"/>
                  <a:pt x="11538696" y="801341"/>
                  <a:pt x="11501920" y="813109"/>
                </a:cubicBezTo>
                <a:cubicBezTo>
                  <a:pt x="11460587" y="824093"/>
                  <a:pt x="11432519" y="842469"/>
                  <a:pt x="11405286" y="849086"/>
                </a:cubicBezTo>
                <a:cubicBezTo>
                  <a:pt x="11353339" y="866295"/>
                  <a:pt x="11354410" y="845161"/>
                  <a:pt x="11338523" y="852810"/>
                </a:cubicBezTo>
                <a:cubicBezTo>
                  <a:pt x="11308884" y="863514"/>
                  <a:pt x="11353090" y="841987"/>
                  <a:pt x="11334676" y="859677"/>
                </a:cubicBezTo>
                <a:cubicBezTo>
                  <a:pt x="11295079" y="884428"/>
                  <a:pt x="11238631" y="959542"/>
                  <a:pt x="11217448" y="980136"/>
                </a:cubicBezTo>
                <a:cubicBezTo>
                  <a:pt x="11196801" y="1004817"/>
                  <a:pt x="11202732" y="987478"/>
                  <a:pt x="11196987" y="1000897"/>
                </a:cubicBezTo>
                <a:cubicBezTo>
                  <a:pt x="11191242" y="1014316"/>
                  <a:pt x="11200040" y="1028284"/>
                  <a:pt x="11193568" y="1039464"/>
                </a:cubicBezTo>
                <a:cubicBezTo>
                  <a:pt x="11181920" y="1057634"/>
                  <a:pt x="11187929" y="1053532"/>
                  <a:pt x="11175804" y="1067977"/>
                </a:cubicBezTo>
                <a:cubicBezTo>
                  <a:pt x="11168136" y="1078025"/>
                  <a:pt x="11142602" y="1097119"/>
                  <a:pt x="11133438" y="1106812"/>
                </a:cubicBezTo>
                <a:cubicBezTo>
                  <a:pt x="11124274" y="1116505"/>
                  <a:pt x="11134647" y="1114365"/>
                  <a:pt x="11120819" y="1126133"/>
                </a:cubicBezTo>
                <a:cubicBezTo>
                  <a:pt x="11106991" y="1137901"/>
                  <a:pt x="11087009" y="1165275"/>
                  <a:pt x="11071654" y="1177422"/>
                </a:cubicBezTo>
                <a:cubicBezTo>
                  <a:pt x="11056299" y="1189570"/>
                  <a:pt x="11041338" y="1190780"/>
                  <a:pt x="11028687" y="1199018"/>
                </a:cubicBezTo>
                <a:cubicBezTo>
                  <a:pt x="11006077" y="1216981"/>
                  <a:pt x="10985939" y="1219268"/>
                  <a:pt x="10974565" y="1226849"/>
                </a:cubicBezTo>
                <a:cubicBezTo>
                  <a:pt x="10963191" y="1234430"/>
                  <a:pt x="10978096" y="1238618"/>
                  <a:pt x="10960443" y="1244502"/>
                </a:cubicBezTo>
                <a:cubicBezTo>
                  <a:pt x="10937301" y="1255025"/>
                  <a:pt x="10897483" y="1265096"/>
                  <a:pt x="10879242" y="1269215"/>
                </a:cubicBezTo>
                <a:cubicBezTo>
                  <a:pt x="10861001" y="1273334"/>
                  <a:pt x="10863361" y="1264933"/>
                  <a:pt x="10850998" y="1269215"/>
                </a:cubicBezTo>
                <a:lnTo>
                  <a:pt x="10815658" y="1287849"/>
                </a:lnTo>
                <a:cubicBezTo>
                  <a:pt x="10795652" y="1293733"/>
                  <a:pt x="10746525" y="1311275"/>
                  <a:pt x="10723900" y="1318642"/>
                </a:cubicBezTo>
                <a:cubicBezTo>
                  <a:pt x="10705077" y="1325539"/>
                  <a:pt x="10706518" y="1319939"/>
                  <a:pt x="10699186" y="1322173"/>
                </a:cubicBezTo>
                <a:cubicBezTo>
                  <a:pt x="10691854" y="1324408"/>
                  <a:pt x="10686855" y="1343347"/>
                  <a:pt x="10676375" y="1342640"/>
                </a:cubicBezTo>
                <a:cubicBezTo>
                  <a:pt x="10676343" y="1337186"/>
                  <a:pt x="10639666" y="1342470"/>
                  <a:pt x="10636304" y="1342641"/>
                </a:cubicBezTo>
                <a:cubicBezTo>
                  <a:pt x="10626667" y="1347586"/>
                  <a:pt x="10613500" y="1341941"/>
                  <a:pt x="10603863" y="1346886"/>
                </a:cubicBezTo>
                <a:lnTo>
                  <a:pt x="10573203" y="1351996"/>
                </a:lnTo>
                <a:cubicBezTo>
                  <a:pt x="10562611" y="1353173"/>
                  <a:pt x="10557365" y="1375337"/>
                  <a:pt x="10547375" y="1375130"/>
                </a:cubicBezTo>
                <a:cubicBezTo>
                  <a:pt x="10537385" y="1374923"/>
                  <a:pt x="10522089" y="1366643"/>
                  <a:pt x="10513263" y="1371939"/>
                </a:cubicBezTo>
                <a:cubicBezTo>
                  <a:pt x="10505804" y="1378887"/>
                  <a:pt x="10494815" y="1378774"/>
                  <a:pt x="10487356" y="1385722"/>
                </a:cubicBezTo>
                <a:lnTo>
                  <a:pt x="10464012" y="1391778"/>
                </a:lnTo>
                <a:cubicBezTo>
                  <a:pt x="10456657" y="1392366"/>
                  <a:pt x="10449461" y="1401737"/>
                  <a:pt x="10439694" y="1406905"/>
                </a:cubicBezTo>
                <a:cubicBezTo>
                  <a:pt x="10429927" y="1412073"/>
                  <a:pt x="10417525" y="1414065"/>
                  <a:pt x="10405409" y="1422789"/>
                </a:cubicBezTo>
                <a:cubicBezTo>
                  <a:pt x="10385126" y="1419848"/>
                  <a:pt x="10374706" y="1423369"/>
                  <a:pt x="10370530" y="1441596"/>
                </a:cubicBezTo>
                <a:cubicBezTo>
                  <a:pt x="10354767" y="1445421"/>
                  <a:pt x="10317840" y="1451247"/>
                  <a:pt x="10300239" y="1456332"/>
                </a:cubicBezTo>
                <a:cubicBezTo>
                  <a:pt x="10282638" y="1461417"/>
                  <a:pt x="10276690" y="1468577"/>
                  <a:pt x="10264922" y="1472107"/>
                </a:cubicBezTo>
                <a:cubicBezTo>
                  <a:pt x="10253154" y="1475637"/>
                  <a:pt x="10240218" y="1469553"/>
                  <a:pt x="10229629" y="1470454"/>
                </a:cubicBezTo>
                <a:cubicBezTo>
                  <a:pt x="10219040" y="1471355"/>
                  <a:pt x="10214330" y="1477515"/>
                  <a:pt x="10201385" y="1477515"/>
                </a:cubicBezTo>
                <a:cubicBezTo>
                  <a:pt x="10188440" y="1477515"/>
                  <a:pt x="10165492" y="1479280"/>
                  <a:pt x="10151958" y="1477515"/>
                </a:cubicBezTo>
                <a:cubicBezTo>
                  <a:pt x="10138424" y="1475750"/>
                  <a:pt x="10130187" y="1468101"/>
                  <a:pt x="10120184" y="1466924"/>
                </a:cubicBezTo>
                <a:cubicBezTo>
                  <a:pt x="10110181" y="1465747"/>
                  <a:pt x="10091597" y="1479719"/>
                  <a:pt x="10081348" y="1481046"/>
                </a:cubicBezTo>
                <a:cubicBezTo>
                  <a:pt x="10071099" y="1482373"/>
                  <a:pt x="10073276" y="1471664"/>
                  <a:pt x="10058690" y="1474888"/>
                </a:cubicBezTo>
                <a:cubicBezTo>
                  <a:pt x="10040170" y="1466053"/>
                  <a:pt x="10015872" y="1472731"/>
                  <a:pt x="10004424" y="1489801"/>
                </a:cubicBezTo>
                <a:cubicBezTo>
                  <a:pt x="10002452" y="1492741"/>
                  <a:pt x="10000947" y="1495882"/>
                  <a:pt x="9999951" y="1499127"/>
                </a:cubicBezTo>
                <a:cubicBezTo>
                  <a:pt x="9967418" y="1507155"/>
                  <a:pt x="9889427" y="1534394"/>
                  <a:pt x="9845462" y="1548192"/>
                </a:cubicBezTo>
                <a:cubicBezTo>
                  <a:pt x="9822222" y="1562604"/>
                  <a:pt x="9768858" y="1594433"/>
                  <a:pt x="9736156" y="1581928"/>
                </a:cubicBezTo>
                <a:cubicBezTo>
                  <a:pt x="9745637" y="1601571"/>
                  <a:pt x="9699425" y="1582999"/>
                  <a:pt x="9693355" y="1602632"/>
                </a:cubicBezTo>
                <a:cubicBezTo>
                  <a:pt x="9690360" y="1618512"/>
                  <a:pt x="9675642" y="1616579"/>
                  <a:pt x="9664242" y="1622075"/>
                </a:cubicBezTo>
                <a:cubicBezTo>
                  <a:pt x="9655776" y="1638103"/>
                  <a:pt x="9598819" y="1651043"/>
                  <a:pt x="9579195" y="1648017"/>
                </a:cubicBezTo>
                <a:cubicBezTo>
                  <a:pt x="9524163" y="1629881"/>
                  <a:pt x="9477693" y="1693985"/>
                  <a:pt x="9433652" y="1681174"/>
                </a:cubicBezTo>
                <a:cubicBezTo>
                  <a:pt x="9421990" y="1682314"/>
                  <a:pt x="9412258" y="1685676"/>
                  <a:pt x="9403775" y="1690403"/>
                </a:cubicBezTo>
                <a:lnTo>
                  <a:pt x="9382503" y="1706957"/>
                </a:lnTo>
                <a:lnTo>
                  <a:pt x="9381410" y="1718312"/>
                </a:lnTo>
                <a:lnTo>
                  <a:pt x="9365685" y="1724772"/>
                </a:lnTo>
                <a:lnTo>
                  <a:pt x="9278020" y="1741161"/>
                </a:lnTo>
                <a:cubicBezTo>
                  <a:pt x="9235873" y="1762229"/>
                  <a:pt x="9231473" y="1754941"/>
                  <a:pt x="9217145" y="1771195"/>
                </a:cubicBezTo>
                <a:cubicBezTo>
                  <a:pt x="9131538" y="1776872"/>
                  <a:pt x="9039728" y="1814874"/>
                  <a:pt x="8955875" y="1796806"/>
                </a:cubicBezTo>
                <a:cubicBezTo>
                  <a:pt x="8861771" y="1817659"/>
                  <a:pt x="8730077" y="1856614"/>
                  <a:pt x="8648415" y="1878623"/>
                </a:cubicBezTo>
                <a:cubicBezTo>
                  <a:pt x="8578856" y="1892487"/>
                  <a:pt x="8546278" y="1907799"/>
                  <a:pt x="8538519" y="1894114"/>
                </a:cubicBezTo>
                <a:cubicBezTo>
                  <a:pt x="8513108" y="1898081"/>
                  <a:pt x="8514559" y="1915122"/>
                  <a:pt x="8506541" y="1905955"/>
                </a:cubicBezTo>
                <a:cubicBezTo>
                  <a:pt x="8437841" y="1911139"/>
                  <a:pt x="8301617" y="1910841"/>
                  <a:pt x="8236214" y="1909725"/>
                </a:cubicBezTo>
                <a:cubicBezTo>
                  <a:pt x="8201189" y="1897570"/>
                  <a:pt x="8163827" y="1900921"/>
                  <a:pt x="8132104" y="1895727"/>
                </a:cubicBezTo>
                <a:cubicBezTo>
                  <a:pt x="8021354" y="1869423"/>
                  <a:pt x="7973371" y="1872758"/>
                  <a:pt x="7918078" y="1862668"/>
                </a:cubicBezTo>
                <a:cubicBezTo>
                  <a:pt x="7883942" y="1854133"/>
                  <a:pt x="7834588" y="1870269"/>
                  <a:pt x="7817899" y="1862176"/>
                </a:cubicBezTo>
                <a:cubicBezTo>
                  <a:pt x="7803952" y="1858540"/>
                  <a:pt x="7780423" y="1826275"/>
                  <a:pt x="7768994" y="1855721"/>
                </a:cubicBezTo>
                <a:cubicBezTo>
                  <a:pt x="7693971" y="1816704"/>
                  <a:pt x="7680420" y="1850219"/>
                  <a:pt x="7618027" y="1830959"/>
                </a:cubicBezTo>
                <a:cubicBezTo>
                  <a:pt x="7563589" y="1813247"/>
                  <a:pt x="7530287" y="1817871"/>
                  <a:pt x="7449425" y="1810910"/>
                </a:cubicBezTo>
                <a:lnTo>
                  <a:pt x="7342915" y="1819827"/>
                </a:lnTo>
                <a:lnTo>
                  <a:pt x="7255191" y="1834354"/>
                </a:lnTo>
                <a:cubicBezTo>
                  <a:pt x="7235153" y="1839259"/>
                  <a:pt x="7150315" y="1831629"/>
                  <a:pt x="7131205" y="1845557"/>
                </a:cubicBezTo>
                <a:cubicBezTo>
                  <a:pt x="6968750" y="1838101"/>
                  <a:pt x="6977206" y="1837412"/>
                  <a:pt x="6941837" y="1840640"/>
                </a:cubicBezTo>
                <a:cubicBezTo>
                  <a:pt x="6905846" y="1863867"/>
                  <a:pt x="6892534" y="1847120"/>
                  <a:pt x="6837145" y="1870724"/>
                </a:cubicBezTo>
                <a:cubicBezTo>
                  <a:pt x="6823442" y="1850610"/>
                  <a:pt x="6785388" y="1865075"/>
                  <a:pt x="6753991" y="1860969"/>
                </a:cubicBezTo>
                <a:cubicBezTo>
                  <a:pt x="6744571" y="1866959"/>
                  <a:pt x="6736100" y="1874451"/>
                  <a:pt x="6727754" y="1882372"/>
                </a:cubicBezTo>
                <a:lnTo>
                  <a:pt x="6723371" y="1886494"/>
                </a:lnTo>
                <a:lnTo>
                  <a:pt x="6702779" y="1893601"/>
                </a:lnTo>
                <a:lnTo>
                  <a:pt x="6686657" y="1907344"/>
                </a:lnTo>
                <a:lnTo>
                  <a:pt x="6651330" y="1922921"/>
                </a:lnTo>
                <a:cubicBezTo>
                  <a:pt x="6640157" y="1928264"/>
                  <a:pt x="6638035" y="1935420"/>
                  <a:pt x="6622958" y="1936255"/>
                </a:cubicBezTo>
                <a:cubicBezTo>
                  <a:pt x="6600915" y="1943222"/>
                  <a:pt x="6552371" y="1948565"/>
                  <a:pt x="6522602" y="1954133"/>
                </a:cubicBezTo>
                <a:cubicBezTo>
                  <a:pt x="6492833" y="1959701"/>
                  <a:pt x="6461408" y="1966721"/>
                  <a:pt x="6444344" y="1969663"/>
                </a:cubicBezTo>
                <a:cubicBezTo>
                  <a:pt x="6427280" y="1972605"/>
                  <a:pt x="6428109" y="1974263"/>
                  <a:pt x="6409626" y="1978846"/>
                </a:cubicBezTo>
                <a:cubicBezTo>
                  <a:pt x="6391143" y="1983429"/>
                  <a:pt x="6354327" y="1989225"/>
                  <a:pt x="6333446" y="1997163"/>
                </a:cubicBezTo>
                <a:cubicBezTo>
                  <a:pt x="6318475" y="2003304"/>
                  <a:pt x="6299617" y="2000258"/>
                  <a:pt x="6294933" y="2019412"/>
                </a:cubicBezTo>
                <a:cubicBezTo>
                  <a:pt x="6286089" y="2042978"/>
                  <a:pt x="6227534" y="2018229"/>
                  <a:pt x="6238719" y="2042547"/>
                </a:cubicBezTo>
                <a:cubicBezTo>
                  <a:pt x="6222530" y="2046966"/>
                  <a:pt x="6203861" y="2053486"/>
                  <a:pt x="6187205" y="2060048"/>
                </a:cubicBezTo>
                <a:cubicBezTo>
                  <a:pt x="6170549" y="2066610"/>
                  <a:pt x="6153490" y="2074269"/>
                  <a:pt x="6138780" y="2081918"/>
                </a:cubicBezTo>
                <a:cubicBezTo>
                  <a:pt x="6124070" y="2089567"/>
                  <a:pt x="6133826" y="2100763"/>
                  <a:pt x="6120125" y="2109475"/>
                </a:cubicBezTo>
                <a:cubicBezTo>
                  <a:pt x="6106424" y="2118187"/>
                  <a:pt x="6071747" y="2113765"/>
                  <a:pt x="6056576" y="2120066"/>
                </a:cubicBezTo>
                <a:cubicBezTo>
                  <a:pt x="6041405" y="2126367"/>
                  <a:pt x="6013212" y="2118450"/>
                  <a:pt x="5993794" y="2122569"/>
                </a:cubicBezTo>
                <a:cubicBezTo>
                  <a:pt x="5964206" y="2130692"/>
                  <a:pt x="5962485" y="2139897"/>
                  <a:pt x="5943601" y="2137719"/>
                </a:cubicBezTo>
                <a:cubicBezTo>
                  <a:pt x="5924717" y="2135541"/>
                  <a:pt x="5912263" y="2145394"/>
                  <a:pt x="5898141" y="2144806"/>
                </a:cubicBezTo>
                <a:cubicBezTo>
                  <a:pt x="5884019" y="2144218"/>
                  <a:pt x="5868158" y="2133273"/>
                  <a:pt x="5855337" y="2137719"/>
                </a:cubicBezTo>
                <a:cubicBezTo>
                  <a:pt x="5842516" y="2142165"/>
                  <a:pt x="5837100" y="2155593"/>
                  <a:pt x="5817682" y="2157358"/>
                </a:cubicBezTo>
                <a:cubicBezTo>
                  <a:pt x="5798264" y="2159123"/>
                  <a:pt x="5773002" y="2155397"/>
                  <a:pt x="5735300" y="2158902"/>
                </a:cubicBezTo>
                <a:cubicBezTo>
                  <a:pt x="5697598" y="2162407"/>
                  <a:pt x="5588527" y="2188980"/>
                  <a:pt x="5591469" y="2178389"/>
                </a:cubicBezTo>
                <a:cubicBezTo>
                  <a:pt x="5555576" y="2181920"/>
                  <a:pt x="5528919" y="2193924"/>
                  <a:pt x="5505818" y="2194207"/>
                </a:cubicBezTo>
                <a:cubicBezTo>
                  <a:pt x="5482717" y="2194490"/>
                  <a:pt x="5495184" y="2190180"/>
                  <a:pt x="5477574" y="2190677"/>
                </a:cubicBezTo>
                <a:cubicBezTo>
                  <a:pt x="5459964" y="2191175"/>
                  <a:pt x="5427187" y="2180216"/>
                  <a:pt x="5414282" y="2183070"/>
                </a:cubicBezTo>
                <a:cubicBezTo>
                  <a:pt x="5407945" y="2205016"/>
                  <a:pt x="5394338" y="2208803"/>
                  <a:pt x="5368369" y="2204272"/>
                </a:cubicBezTo>
                <a:cubicBezTo>
                  <a:pt x="5354793" y="2209070"/>
                  <a:pt x="5349205" y="2213102"/>
                  <a:pt x="5336354" y="2218920"/>
                </a:cubicBezTo>
                <a:cubicBezTo>
                  <a:pt x="5323503" y="2224738"/>
                  <a:pt x="5304208" y="2232709"/>
                  <a:pt x="5291263" y="2239182"/>
                </a:cubicBezTo>
                <a:cubicBezTo>
                  <a:pt x="5278318" y="2245655"/>
                  <a:pt x="5264730" y="2242318"/>
                  <a:pt x="5255152" y="2247164"/>
                </a:cubicBezTo>
                <a:cubicBezTo>
                  <a:pt x="5245574" y="2252010"/>
                  <a:pt x="5240857" y="2261199"/>
                  <a:pt x="5233796" y="2268260"/>
                </a:cubicBezTo>
                <a:cubicBezTo>
                  <a:pt x="5226735" y="2275321"/>
                  <a:pt x="5222832" y="2268609"/>
                  <a:pt x="5212786" y="2275408"/>
                </a:cubicBezTo>
                <a:cubicBezTo>
                  <a:pt x="5202741" y="2282208"/>
                  <a:pt x="5174227" y="2281420"/>
                  <a:pt x="5159401" y="2284343"/>
                </a:cubicBezTo>
                <a:cubicBezTo>
                  <a:pt x="5129776" y="2295641"/>
                  <a:pt x="5158686" y="2301898"/>
                  <a:pt x="5123830" y="2307070"/>
                </a:cubicBezTo>
                <a:cubicBezTo>
                  <a:pt x="5082905" y="2318102"/>
                  <a:pt x="5072939" y="2287385"/>
                  <a:pt x="5065426" y="2324076"/>
                </a:cubicBezTo>
                <a:cubicBezTo>
                  <a:pt x="5017747" y="2318395"/>
                  <a:pt x="5031271" y="2337329"/>
                  <a:pt x="4975908" y="2364128"/>
                </a:cubicBezTo>
                <a:cubicBezTo>
                  <a:pt x="4946700" y="2354134"/>
                  <a:pt x="4928936" y="2366071"/>
                  <a:pt x="4913723" y="2385265"/>
                </a:cubicBezTo>
                <a:cubicBezTo>
                  <a:pt x="4854880" y="2394046"/>
                  <a:pt x="4808730" y="2428302"/>
                  <a:pt x="4746485" y="2451769"/>
                </a:cubicBezTo>
                <a:lnTo>
                  <a:pt x="4681588" y="2467494"/>
                </a:lnTo>
                <a:lnTo>
                  <a:pt x="1783655" y="3163860"/>
                </a:lnTo>
                <a:lnTo>
                  <a:pt x="1325955" y="3176692"/>
                </a:lnTo>
                <a:cubicBezTo>
                  <a:pt x="1278931" y="3186609"/>
                  <a:pt x="1232617" y="3191205"/>
                  <a:pt x="1190384" y="3203504"/>
                </a:cubicBezTo>
                <a:cubicBezTo>
                  <a:pt x="1146740" y="3204301"/>
                  <a:pt x="1142940" y="3250947"/>
                  <a:pt x="1094537" y="3229469"/>
                </a:cubicBezTo>
                <a:cubicBezTo>
                  <a:pt x="1069134" y="3237778"/>
                  <a:pt x="1026961" y="3247646"/>
                  <a:pt x="1013254" y="3263949"/>
                </a:cubicBezTo>
                <a:cubicBezTo>
                  <a:pt x="966756" y="3279110"/>
                  <a:pt x="851011" y="3352246"/>
                  <a:pt x="815546" y="3334559"/>
                </a:cubicBezTo>
                <a:cubicBezTo>
                  <a:pt x="808324" y="3352177"/>
                  <a:pt x="815137" y="3324821"/>
                  <a:pt x="779276" y="3327290"/>
                </a:cubicBezTo>
                <a:cubicBezTo>
                  <a:pt x="712585" y="3298149"/>
                  <a:pt x="672574" y="3378796"/>
                  <a:pt x="600378" y="3335250"/>
                </a:cubicBezTo>
                <a:cubicBezTo>
                  <a:pt x="595066" y="3356366"/>
                  <a:pt x="514059" y="3361176"/>
                  <a:pt x="493457" y="3365044"/>
                </a:cubicBezTo>
                <a:cubicBezTo>
                  <a:pt x="467535" y="3372578"/>
                  <a:pt x="412364" y="3374283"/>
                  <a:pt x="388355" y="3376925"/>
                </a:cubicBezTo>
                <a:cubicBezTo>
                  <a:pt x="364346" y="3379567"/>
                  <a:pt x="376469" y="3372659"/>
                  <a:pt x="349402" y="3380897"/>
                </a:cubicBezTo>
                <a:cubicBezTo>
                  <a:pt x="322335" y="3389135"/>
                  <a:pt x="248625" y="3434339"/>
                  <a:pt x="225952" y="3426352"/>
                </a:cubicBezTo>
                <a:cubicBezTo>
                  <a:pt x="199749" y="3439548"/>
                  <a:pt x="193948" y="3430066"/>
                  <a:pt x="171000" y="3438892"/>
                </a:cubicBezTo>
                <a:cubicBezTo>
                  <a:pt x="148052" y="3447718"/>
                  <a:pt x="101917" y="3457642"/>
                  <a:pt x="88263" y="3479310"/>
                </a:cubicBezTo>
                <a:cubicBezTo>
                  <a:pt x="64018" y="3479795"/>
                  <a:pt x="62139" y="3459801"/>
                  <a:pt x="46713" y="3462986"/>
                </a:cubicBezTo>
                <a:cubicBezTo>
                  <a:pt x="31576" y="3476862"/>
                  <a:pt x="15706" y="3476378"/>
                  <a:pt x="2765" y="3480770"/>
                </a:cubicBezTo>
                <a:lnTo>
                  <a:pt x="0" y="3482342"/>
                </a:lnTo>
                <a:lnTo>
                  <a:pt x="0" y="0"/>
                </a:lnTo>
                <a:close/>
              </a:path>
            </a:pathLst>
          </a:custGeom>
          <a:solidFill>
            <a:srgbClr val="82766A">
              <a:alpha val="1490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2" name="Google Shape;132;p5"/>
          <p:cNvSpPr txBox="1">
            <a:spLocks noGrp="1"/>
          </p:cNvSpPr>
          <p:nvPr>
            <p:ph type="title"/>
          </p:nvPr>
        </p:nvSpPr>
        <p:spPr>
          <a:xfrm>
            <a:off x="1137037" y="484094"/>
            <a:ext cx="9998441" cy="120659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Times New Roman"/>
              <a:buNone/>
            </a:pPr>
            <a:r>
              <a:rPr lang="en-US" b="0" i="0" u="none" strike="noStrike">
                <a:latin typeface="Times New Roman"/>
                <a:ea typeface="Times New Roman"/>
                <a:cs typeface="Times New Roman"/>
                <a:sym typeface="Times New Roman"/>
              </a:rPr>
              <a:t>DR. NORBERT KETSKÉS, MD </a:t>
            </a:r>
            <a:endParaRPr>
              <a:latin typeface="Times New Roman"/>
              <a:ea typeface="Times New Roman"/>
              <a:cs typeface="Times New Roman"/>
              <a:sym typeface="Times New Roman"/>
            </a:endParaRPr>
          </a:p>
        </p:txBody>
      </p:sp>
      <p:sp>
        <p:nvSpPr>
          <p:cNvPr id="133" name="Google Shape;133;p5"/>
          <p:cNvSpPr/>
          <p:nvPr/>
        </p:nvSpPr>
        <p:spPr>
          <a:xfrm>
            <a:off x="1137037" y="1958614"/>
            <a:ext cx="3594282" cy="3988962"/>
          </a:xfrm>
          <a:custGeom>
            <a:avLst/>
            <a:gdLst/>
            <a:ahLst/>
            <a:cxnLst/>
            <a:rect l="l" t="t" r="r" b="b"/>
            <a:pathLst>
              <a:path w="2400300" h="2400300" extrusionOk="0">
                <a:moveTo>
                  <a:pt x="0" y="0"/>
                </a:moveTo>
                <a:lnTo>
                  <a:pt x="2400300" y="0"/>
                </a:lnTo>
                <a:lnTo>
                  <a:pt x="2400300" y="2400300"/>
                </a:lnTo>
                <a:lnTo>
                  <a:pt x="0" y="2400300"/>
                </a:lnTo>
                <a:close/>
              </a:path>
            </a:pathLst>
          </a:custGeom>
          <a:solidFill>
            <a:srgbClr val="F2F2F2"/>
          </a:solidFill>
          <a:ln>
            <a:noFill/>
          </a:ln>
          <a:effectLst>
            <a:outerShdw blurRad="50800" dist="12700" dir="3000000" algn="tl" rotWithShape="0">
              <a:srgbClr val="000000">
                <a:alpha val="26666"/>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34" name="Google Shape;134;p5" descr="Picture 7"/>
          <p:cNvPicPr preferRelativeResize="0"/>
          <p:nvPr/>
        </p:nvPicPr>
        <p:blipFill rotWithShape="1">
          <a:blip r:embed="rId3">
            <a:alphaModFix/>
          </a:blip>
          <a:srcRect l="6885" r="2692" b="3"/>
          <a:stretch/>
        </p:blipFill>
        <p:spPr>
          <a:xfrm>
            <a:off x="1309404" y="2114946"/>
            <a:ext cx="3274548" cy="3639491"/>
          </a:xfrm>
          <a:prstGeom prst="rect">
            <a:avLst/>
          </a:prstGeom>
          <a:noFill/>
          <a:ln>
            <a:noFill/>
          </a:ln>
        </p:spPr>
      </p:pic>
      <p:sp>
        <p:nvSpPr>
          <p:cNvPr id="135" name="Google Shape;135;p5"/>
          <p:cNvSpPr/>
          <p:nvPr/>
        </p:nvSpPr>
        <p:spPr>
          <a:xfrm>
            <a:off x="2191497" y="5802246"/>
            <a:ext cx="1367625" cy="428984"/>
          </a:xfrm>
          <a:custGeom>
            <a:avLst/>
            <a:gdLst/>
            <a:ahLst/>
            <a:cxnLst/>
            <a:rect l="l" t="t" r="r" b="b"/>
            <a:pathLst>
              <a:path w="2201784" h="594531" extrusionOk="0">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4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6" name="Google Shape;136;p5"/>
          <p:cNvSpPr txBox="1">
            <a:spLocks noGrp="1"/>
          </p:cNvSpPr>
          <p:nvPr>
            <p:ph type="body" idx="1"/>
          </p:nvPr>
        </p:nvSpPr>
        <p:spPr>
          <a:xfrm>
            <a:off x="5366870" y="2265416"/>
            <a:ext cx="5775327" cy="3837272"/>
          </a:xfrm>
          <a:prstGeom prst="rect">
            <a:avLst/>
          </a:prstGeom>
          <a:noFill/>
          <a:ln>
            <a:noFill/>
          </a:ln>
        </p:spPr>
        <p:txBody>
          <a:bodyPr spcFirstLastPara="1" wrap="square" lIns="91425" tIns="45700" rIns="91425" bIns="45700" anchor="ctr" anchorCtr="0">
            <a:normAutofit/>
          </a:bodyPr>
          <a:lstStyle/>
          <a:p>
            <a:pPr marL="228600" lvl="0" indent="-228600" algn="l" rtl="0">
              <a:lnSpc>
                <a:spcPct val="90000"/>
              </a:lnSpc>
              <a:spcBef>
                <a:spcPts val="0"/>
              </a:spcBef>
              <a:spcAft>
                <a:spcPts val="0"/>
              </a:spcAft>
              <a:buClr>
                <a:schemeClr val="dk1"/>
              </a:buClr>
              <a:buSzPts val="1700"/>
              <a:buChar char="•"/>
            </a:pPr>
            <a:r>
              <a:rPr lang="en-US" sz="1700" b="0" i="0" u="none" strike="noStrike" dirty="0">
                <a:latin typeface="Times New Roman"/>
                <a:ea typeface="Times New Roman"/>
                <a:cs typeface="Times New Roman"/>
                <a:sym typeface="Times New Roman"/>
              </a:rPr>
              <a:t>Dr. Norbert </a:t>
            </a:r>
            <a:r>
              <a:rPr lang="en-US" sz="1700" b="0" i="0" u="none" strike="noStrike" dirty="0" err="1">
                <a:latin typeface="Times New Roman"/>
                <a:ea typeface="Times New Roman"/>
                <a:cs typeface="Times New Roman"/>
                <a:sym typeface="Times New Roman"/>
              </a:rPr>
              <a:t>Ketskés</a:t>
            </a:r>
            <a:r>
              <a:rPr lang="en-US" sz="1700" b="0" i="0" u="none" strike="noStrike" dirty="0">
                <a:latin typeface="Times New Roman"/>
                <a:ea typeface="Times New Roman"/>
                <a:cs typeface="Times New Roman"/>
                <a:sym typeface="Times New Roman"/>
              </a:rPr>
              <a:t> M.D. is one the most acknowledged gastroenterologist in Hungary, specializing in natural and organic nutritional solutions, leading the well-known Primus Labor, a private clinic offering personalized nutritional advices to its patients.</a:t>
            </a:r>
            <a:endParaRPr sz="1700" b="0" dirty="0">
              <a:latin typeface="Times New Roman"/>
              <a:ea typeface="Times New Roman"/>
              <a:cs typeface="Times New Roman"/>
              <a:sym typeface="Times New Roman"/>
            </a:endParaRPr>
          </a:p>
          <a:p>
            <a:pPr marL="228600" lvl="0" indent="-228600" algn="l" rtl="0">
              <a:lnSpc>
                <a:spcPct val="90000"/>
              </a:lnSpc>
              <a:spcBef>
                <a:spcPts val="0"/>
              </a:spcBef>
              <a:spcAft>
                <a:spcPts val="0"/>
              </a:spcAft>
              <a:buClr>
                <a:schemeClr val="dk1"/>
              </a:buClr>
              <a:buSzPts val="1700"/>
              <a:buFont typeface="Arial"/>
              <a:buChar char="•"/>
            </a:pPr>
            <a:r>
              <a:rPr lang="en-US" sz="1700" b="0" i="0" u="none" strike="noStrike" dirty="0">
                <a:latin typeface="Times New Roman"/>
                <a:ea typeface="Times New Roman"/>
                <a:cs typeface="Times New Roman"/>
                <a:sym typeface="Times New Roman"/>
              </a:rPr>
              <a:t>Scientific Adviser of ISNS </a:t>
            </a:r>
            <a:endParaRPr dirty="0"/>
          </a:p>
          <a:p>
            <a:pPr marL="228600" lvl="0" indent="-228600" algn="l" rtl="0">
              <a:lnSpc>
                <a:spcPct val="90000"/>
              </a:lnSpc>
              <a:spcBef>
                <a:spcPts val="0"/>
              </a:spcBef>
              <a:spcAft>
                <a:spcPts val="0"/>
              </a:spcAft>
              <a:buClr>
                <a:schemeClr val="dk1"/>
              </a:buClr>
              <a:buSzPts val="1700"/>
              <a:buFont typeface="Arial"/>
              <a:buChar char="•"/>
            </a:pPr>
            <a:r>
              <a:rPr lang="en-US" sz="1700" b="0" i="0" u="none" strike="noStrike">
                <a:latin typeface="Times New Roman"/>
                <a:ea typeface="Times New Roman"/>
                <a:cs typeface="Times New Roman"/>
                <a:sym typeface="Times New Roman"/>
              </a:rPr>
              <a:t>Medical </a:t>
            </a:r>
            <a:r>
              <a:rPr lang="en-US" sz="1700" b="0" i="0" u="none" strike="noStrike" dirty="0">
                <a:latin typeface="Times New Roman"/>
                <a:ea typeface="Times New Roman"/>
                <a:cs typeface="Times New Roman"/>
                <a:sym typeface="Times New Roman"/>
              </a:rPr>
              <a:t>Partner of the Hungarian Olympic Committee since 2015 </a:t>
            </a:r>
            <a:endParaRPr dirty="0"/>
          </a:p>
          <a:p>
            <a:pPr marL="228600" lvl="0" indent="-228600" algn="l" rtl="0">
              <a:lnSpc>
                <a:spcPct val="90000"/>
              </a:lnSpc>
              <a:spcBef>
                <a:spcPts val="0"/>
              </a:spcBef>
              <a:spcAft>
                <a:spcPts val="0"/>
              </a:spcAft>
              <a:buClr>
                <a:schemeClr val="dk1"/>
              </a:buClr>
              <a:buSzPts val="1700"/>
              <a:buFont typeface="Arial"/>
              <a:buChar char="•"/>
            </a:pPr>
            <a:r>
              <a:rPr lang="en-US" sz="1700" b="0" i="0" u="none" strike="noStrike" dirty="0">
                <a:latin typeface="Times New Roman"/>
                <a:ea typeface="Times New Roman"/>
                <a:cs typeface="Times New Roman"/>
                <a:sym typeface="Times New Roman"/>
              </a:rPr>
              <a:t>Member of the Medical board of Hungarian Karate Association since 2015</a:t>
            </a:r>
            <a:endParaRPr dirty="0"/>
          </a:p>
          <a:p>
            <a:pPr marL="228600" lvl="0" indent="-228600" algn="l" rtl="0">
              <a:lnSpc>
                <a:spcPct val="90000"/>
              </a:lnSpc>
              <a:spcBef>
                <a:spcPts val="0"/>
              </a:spcBef>
              <a:spcAft>
                <a:spcPts val="0"/>
              </a:spcAft>
              <a:buClr>
                <a:schemeClr val="dk1"/>
              </a:buClr>
              <a:buSzPts val="1700"/>
              <a:buFont typeface="Arial"/>
              <a:buChar char="•"/>
            </a:pPr>
            <a:r>
              <a:rPr lang="en-US" sz="1700" b="0" i="0" u="none" strike="noStrike" dirty="0">
                <a:latin typeface="Times New Roman"/>
                <a:ea typeface="Times New Roman"/>
                <a:cs typeface="Times New Roman"/>
                <a:sym typeface="Times New Roman"/>
              </a:rPr>
              <a:t>Leader of the Primus Labor Private Medical Clinic since 2013 </a:t>
            </a:r>
            <a:endParaRPr dirty="0"/>
          </a:p>
          <a:p>
            <a:pPr marL="228600" lvl="0" indent="-228600" algn="l" rtl="0">
              <a:lnSpc>
                <a:spcPct val="90000"/>
              </a:lnSpc>
              <a:spcBef>
                <a:spcPts val="0"/>
              </a:spcBef>
              <a:spcAft>
                <a:spcPts val="0"/>
              </a:spcAft>
              <a:buClr>
                <a:schemeClr val="dk1"/>
              </a:buClr>
              <a:buSzPts val="1700"/>
              <a:buFont typeface="Arial"/>
              <a:buChar char="•"/>
            </a:pPr>
            <a:r>
              <a:rPr lang="en-US" sz="1700" b="0" i="0" u="none" strike="noStrike" dirty="0">
                <a:latin typeface="Times New Roman"/>
                <a:ea typeface="Times New Roman"/>
                <a:cs typeface="Times New Roman"/>
                <a:sym typeface="Times New Roman"/>
              </a:rPr>
              <a:t>Working as a Family Doctor 1999 – 2012</a:t>
            </a:r>
            <a:endParaRPr dirty="0"/>
          </a:p>
          <a:p>
            <a:pPr marL="228600" lvl="0" indent="-120650" algn="l" rtl="0">
              <a:lnSpc>
                <a:spcPct val="90000"/>
              </a:lnSpc>
              <a:spcBef>
                <a:spcPts val="1000"/>
              </a:spcBef>
              <a:spcAft>
                <a:spcPts val="0"/>
              </a:spcAft>
              <a:buClr>
                <a:schemeClr val="dk1"/>
              </a:buClr>
              <a:buSzPts val="1700"/>
              <a:buNone/>
            </a:pPr>
            <a:endParaRPr sz="1700" dirty="0"/>
          </a:p>
        </p:txBody>
      </p:sp>
      <p:sp>
        <p:nvSpPr>
          <p:cNvPr id="137" name="Google Shape;137;p5"/>
          <p:cNvSpPr/>
          <p:nvPr/>
        </p:nvSpPr>
        <p:spPr>
          <a:xfrm rot="10800000" flipH="1">
            <a:off x="0" y="6400799"/>
            <a:ext cx="12192000" cy="456773"/>
          </a:xfrm>
          <a:prstGeom prst="rect">
            <a:avLst/>
          </a:prstGeom>
          <a:gradFill>
            <a:gsLst>
              <a:gs pos="0">
                <a:schemeClr val="accent1"/>
              </a:gs>
              <a:gs pos="78000">
                <a:srgbClr val="000000"/>
              </a:gs>
              <a:gs pos="100000">
                <a:srgbClr val="000000"/>
              </a:gs>
            </a:gsLst>
            <a:lin ang="2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138" name="Google Shape;138;p5"/>
          <p:cNvSpPr txBox="1"/>
          <p:nvPr/>
        </p:nvSpPr>
        <p:spPr>
          <a:xfrm>
            <a:off x="1982128" y="6453058"/>
            <a:ext cx="830825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FEE599"/>
                </a:solidFill>
                <a:latin typeface="Times New Roman"/>
                <a:ea typeface="Times New Roman"/>
                <a:cs typeface="Times New Roman"/>
                <a:sym typeface="Times New Roman"/>
              </a:rPr>
              <a:t>International Science Nutrition Society – CURARE CAUSAM - ISNS 2023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6"/>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4" name="Google Shape;144;p6"/>
          <p:cNvSpPr/>
          <p:nvPr/>
        </p:nvSpPr>
        <p:spPr>
          <a:xfrm>
            <a:off x="0" y="0"/>
            <a:ext cx="12192000" cy="3482342"/>
          </a:xfrm>
          <a:custGeom>
            <a:avLst/>
            <a:gdLst/>
            <a:ahLst/>
            <a:cxnLst/>
            <a:rect l="l" t="t" r="r" b="b"/>
            <a:pathLst>
              <a:path w="12192000" h="3482342" extrusionOk="0">
                <a:moveTo>
                  <a:pt x="0" y="0"/>
                </a:moveTo>
                <a:lnTo>
                  <a:pt x="12192000" y="0"/>
                </a:lnTo>
                <a:lnTo>
                  <a:pt x="12192000" y="635369"/>
                </a:lnTo>
                <a:cubicBezTo>
                  <a:pt x="12191930" y="610378"/>
                  <a:pt x="12191859" y="585387"/>
                  <a:pt x="12191789" y="560396"/>
                </a:cubicBezTo>
                <a:cubicBezTo>
                  <a:pt x="12175211" y="562678"/>
                  <a:pt x="11999606" y="644473"/>
                  <a:pt x="11983027" y="646756"/>
                </a:cubicBezTo>
                <a:cubicBezTo>
                  <a:pt x="11943442" y="661920"/>
                  <a:pt x="11950154" y="649830"/>
                  <a:pt x="11940158" y="651378"/>
                </a:cubicBezTo>
                <a:cubicBezTo>
                  <a:pt x="11930162" y="652926"/>
                  <a:pt x="11943274" y="652245"/>
                  <a:pt x="11923051" y="656045"/>
                </a:cubicBezTo>
                <a:cubicBezTo>
                  <a:pt x="11882449" y="639093"/>
                  <a:pt x="11867184" y="670845"/>
                  <a:pt x="11832939" y="674181"/>
                </a:cubicBezTo>
                <a:cubicBezTo>
                  <a:pt x="11812296" y="669845"/>
                  <a:pt x="11772988" y="668355"/>
                  <a:pt x="11767770" y="683807"/>
                </a:cubicBezTo>
                <a:cubicBezTo>
                  <a:pt x="11757314" y="685936"/>
                  <a:pt x="11743230" y="693101"/>
                  <a:pt x="11728279" y="700816"/>
                </a:cubicBezTo>
                <a:lnTo>
                  <a:pt x="11722533" y="703421"/>
                </a:lnTo>
                <a:lnTo>
                  <a:pt x="11720002" y="710566"/>
                </a:lnTo>
                <a:lnTo>
                  <a:pt x="11707351" y="710310"/>
                </a:lnTo>
                <a:lnTo>
                  <a:pt x="11700369" y="713480"/>
                </a:lnTo>
                <a:lnTo>
                  <a:pt x="11691126" y="726131"/>
                </a:lnTo>
                <a:cubicBezTo>
                  <a:pt x="11686960" y="732845"/>
                  <a:pt x="11663435" y="739546"/>
                  <a:pt x="11657717" y="746701"/>
                </a:cubicBezTo>
                <a:cubicBezTo>
                  <a:pt x="11651999" y="753856"/>
                  <a:pt x="11669175" y="763766"/>
                  <a:pt x="11656818" y="769062"/>
                </a:cubicBezTo>
                <a:cubicBezTo>
                  <a:pt x="11645954" y="777786"/>
                  <a:pt x="11627045" y="778196"/>
                  <a:pt x="11601229" y="785537"/>
                </a:cubicBezTo>
                <a:cubicBezTo>
                  <a:pt x="11575413" y="792878"/>
                  <a:pt x="11538696" y="801341"/>
                  <a:pt x="11501920" y="813109"/>
                </a:cubicBezTo>
                <a:cubicBezTo>
                  <a:pt x="11460587" y="824093"/>
                  <a:pt x="11432519" y="842469"/>
                  <a:pt x="11405286" y="849086"/>
                </a:cubicBezTo>
                <a:cubicBezTo>
                  <a:pt x="11353339" y="866295"/>
                  <a:pt x="11354410" y="845161"/>
                  <a:pt x="11338523" y="852810"/>
                </a:cubicBezTo>
                <a:cubicBezTo>
                  <a:pt x="11308884" y="863514"/>
                  <a:pt x="11353090" y="841987"/>
                  <a:pt x="11334676" y="859677"/>
                </a:cubicBezTo>
                <a:cubicBezTo>
                  <a:pt x="11295079" y="884428"/>
                  <a:pt x="11238631" y="959542"/>
                  <a:pt x="11217448" y="980136"/>
                </a:cubicBezTo>
                <a:cubicBezTo>
                  <a:pt x="11196801" y="1004817"/>
                  <a:pt x="11202732" y="987478"/>
                  <a:pt x="11196987" y="1000897"/>
                </a:cubicBezTo>
                <a:cubicBezTo>
                  <a:pt x="11191242" y="1014316"/>
                  <a:pt x="11200040" y="1028284"/>
                  <a:pt x="11193568" y="1039464"/>
                </a:cubicBezTo>
                <a:cubicBezTo>
                  <a:pt x="11181920" y="1057634"/>
                  <a:pt x="11187929" y="1053532"/>
                  <a:pt x="11175804" y="1067977"/>
                </a:cubicBezTo>
                <a:cubicBezTo>
                  <a:pt x="11168136" y="1078025"/>
                  <a:pt x="11142602" y="1097119"/>
                  <a:pt x="11133438" y="1106812"/>
                </a:cubicBezTo>
                <a:cubicBezTo>
                  <a:pt x="11124274" y="1116505"/>
                  <a:pt x="11134647" y="1114365"/>
                  <a:pt x="11120819" y="1126133"/>
                </a:cubicBezTo>
                <a:cubicBezTo>
                  <a:pt x="11106991" y="1137901"/>
                  <a:pt x="11087009" y="1165275"/>
                  <a:pt x="11071654" y="1177422"/>
                </a:cubicBezTo>
                <a:cubicBezTo>
                  <a:pt x="11056299" y="1189570"/>
                  <a:pt x="11041338" y="1190780"/>
                  <a:pt x="11028687" y="1199018"/>
                </a:cubicBezTo>
                <a:cubicBezTo>
                  <a:pt x="11006077" y="1216981"/>
                  <a:pt x="10985939" y="1219268"/>
                  <a:pt x="10974565" y="1226849"/>
                </a:cubicBezTo>
                <a:cubicBezTo>
                  <a:pt x="10963191" y="1234430"/>
                  <a:pt x="10978096" y="1238618"/>
                  <a:pt x="10960443" y="1244502"/>
                </a:cubicBezTo>
                <a:cubicBezTo>
                  <a:pt x="10937301" y="1255025"/>
                  <a:pt x="10897483" y="1265096"/>
                  <a:pt x="10879242" y="1269215"/>
                </a:cubicBezTo>
                <a:cubicBezTo>
                  <a:pt x="10861001" y="1273334"/>
                  <a:pt x="10863361" y="1264933"/>
                  <a:pt x="10850998" y="1269215"/>
                </a:cubicBezTo>
                <a:lnTo>
                  <a:pt x="10815658" y="1287849"/>
                </a:lnTo>
                <a:cubicBezTo>
                  <a:pt x="10795652" y="1293733"/>
                  <a:pt x="10746525" y="1311275"/>
                  <a:pt x="10723900" y="1318642"/>
                </a:cubicBezTo>
                <a:cubicBezTo>
                  <a:pt x="10705077" y="1325539"/>
                  <a:pt x="10706518" y="1319939"/>
                  <a:pt x="10699186" y="1322173"/>
                </a:cubicBezTo>
                <a:cubicBezTo>
                  <a:pt x="10691854" y="1324408"/>
                  <a:pt x="10686855" y="1343347"/>
                  <a:pt x="10676375" y="1342640"/>
                </a:cubicBezTo>
                <a:cubicBezTo>
                  <a:pt x="10676343" y="1337186"/>
                  <a:pt x="10639666" y="1342470"/>
                  <a:pt x="10636304" y="1342641"/>
                </a:cubicBezTo>
                <a:cubicBezTo>
                  <a:pt x="10626667" y="1347586"/>
                  <a:pt x="10613500" y="1341941"/>
                  <a:pt x="10603863" y="1346886"/>
                </a:cubicBezTo>
                <a:lnTo>
                  <a:pt x="10573203" y="1351996"/>
                </a:lnTo>
                <a:cubicBezTo>
                  <a:pt x="10562611" y="1353173"/>
                  <a:pt x="10557365" y="1375337"/>
                  <a:pt x="10547375" y="1375130"/>
                </a:cubicBezTo>
                <a:cubicBezTo>
                  <a:pt x="10537385" y="1374923"/>
                  <a:pt x="10522089" y="1366643"/>
                  <a:pt x="10513263" y="1371939"/>
                </a:cubicBezTo>
                <a:cubicBezTo>
                  <a:pt x="10505804" y="1378887"/>
                  <a:pt x="10494815" y="1378774"/>
                  <a:pt x="10487356" y="1385722"/>
                </a:cubicBezTo>
                <a:lnTo>
                  <a:pt x="10464012" y="1391778"/>
                </a:lnTo>
                <a:cubicBezTo>
                  <a:pt x="10456657" y="1392366"/>
                  <a:pt x="10449461" y="1401737"/>
                  <a:pt x="10439694" y="1406905"/>
                </a:cubicBezTo>
                <a:cubicBezTo>
                  <a:pt x="10429927" y="1412073"/>
                  <a:pt x="10417525" y="1414065"/>
                  <a:pt x="10405409" y="1422789"/>
                </a:cubicBezTo>
                <a:cubicBezTo>
                  <a:pt x="10385126" y="1419848"/>
                  <a:pt x="10374706" y="1423369"/>
                  <a:pt x="10370530" y="1441596"/>
                </a:cubicBezTo>
                <a:cubicBezTo>
                  <a:pt x="10354767" y="1445421"/>
                  <a:pt x="10317840" y="1451247"/>
                  <a:pt x="10300239" y="1456332"/>
                </a:cubicBezTo>
                <a:cubicBezTo>
                  <a:pt x="10282638" y="1461417"/>
                  <a:pt x="10276690" y="1468577"/>
                  <a:pt x="10264922" y="1472107"/>
                </a:cubicBezTo>
                <a:cubicBezTo>
                  <a:pt x="10253154" y="1475637"/>
                  <a:pt x="10240218" y="1469553"/>
                  <a:pt x="10229629" y="1470454"/>
                </a:cubicBezTo>
                <a:cubicBezTo>
                  <a:pt x="10219040" y="1471355"/>
                  <a:pt x="10214330" y="1477515"/>
                  <a:pt x="10201385" y="1477515"/>
                </a:cubicBezTo>
                <a:cubicBezTo>
                  <a:pt x="10188440" y="1477515"/>
                  <a:pt x="10165492" y="1479280"/>
                  <a:pt x="10151958" y="1477515"/>
                </a:cubicBezTo>
                <a:cubicBezTo>
                  <a:pt x="10138424" y="1475750"/>
                  <a:pt x="10130187" y="1468101"/>
                  <a:pt x="10120184" y="1466924"/>
                </a:cubicBezTo>
                <a:cubicBezTo>
                  <a:pt x="10110181" y="1465747"/>
                  <a:pt x="10091597" y="1479719"/>
                  <a:pt x="10081348" y="1481046"/>
                </a:cubicBezTo>
                <a:cubicBezTo>
                  <a:pt x="10071099" y="1482373"/>
                  <a:pt x="10073276" y="1471664"/>
                  <a:pt x="10058690" y="1474888"/>
                </a:cubicBezTo>
                <a:cubicBezTo>
                  <a:pt x="10040170" y="1466053"/>
                  <a:pt x="10015872" y="1472731"/>
                  <a:pt x="10004424" y="1489801"/>
                </a:cubicBezTo>
                <a:cubicBezTo>
                  <a:pt x="10002452" y="1492741"/>
                  <a:pt x="10000947" y="1495882"/>
                  <a:pt x="9999951" y="1499127"/>
                </a:cubicBezTo>
                <a:cubicBezTo>
                  <a:pt x="9967418" y="1507155"/>
                  <a:pt x="9889427" y="1534394"/>
                  <a:pt x="9845462" y="1548192"/>
                </a:cubicBezTo>
                <a:cubicBezTo>
                  <a:pt x="9822222" y="1562604"/>
                  <a:pt x="9768858" y="1594433"/>
                  <a:pt x="9736156" y="1581928"/>
                </a:cubicBezTo>
                <a:cubicBezTo>
                  <a:pt x="9745637" y="1601571"/>
                  <a:pt x="9699425" y="1582999"/>
                  <a:pt x="9693355" y="1602632"/>
                </a:cubicBezTo>
                <a:cubicBezTo>
                  <a:pt x="9690360" y="1618512"/>
                  <a:pt x="9675642" y="1616579"/>
                  <a:pt x="9664242" y="1622075"/>
                </a:cubicBezTo>
                <a:cubicBezTo>
                  <a:pt x="9655776" y="1638103"/>
                  <a:pt x="9598819" y="1651043"/>
                  <a:pt x="9579195" y="1648017"/>
                </a:cubicBezTo>
                <a:cubicBezTo>
                  <a:pt x="9524163" y="1629881"/>
                  <a:pt x="9477693" y="1693985"/>
                  <a:pt x="9433652" y="1681174"/>
                </a:cubicBezTo>
                <a:cubicBezTo>
                  <a:pt x="9421990" y="1682314"/>
                  <a:pt x="9412258" y="1685676"/>
                  <a:pt x="9403775" y="1690403"/>
                </a:cubicBezTo>
                <a:lnTo>
                  <a:pt x="9382503" y="1706957"/>
                </a:lnTo>
                <a:lnTo>
                  <a:pt x="9381410" y="1718312"/>
                </a:lnTo>
                <a:lnTo>
                  <a:pt x="9365685" y="1724772"/>
                </a:lnTo>
                <a:lnTo>
                  <a:pt x="9278020" y="1741161"/>
                </a:lnTo>
                <a:cubicBezTo>
                  <a:pt x="9235873" y="1762229"/>
                  <a:pt x="9231473" y="1754941"/>
                  <a:pt x="9217145" y="1771195"/>
                </a:cubicBezTo>
                <a:cubicBezTo>
                  <a:pt x="9131538" y="1776872"/>
                  <a:pt x="9039728" y="1814874"/>
                  <a:pt x="8955875" y="1796806"/>
                </a:cubicBezTo>
                <a:cubicBezTo>
                  <a:pt x="8861771" y="1817659"/>
                  <a:pt x="8730077" y="1856614"/>
                  <a:pt x="8648415" y="1878623"/>
                </a:cubicBezTo>
                <a:cubicBezTo>
                  <a:pt x="8578856" y="1892487"/>
                  <a:pt x="8546278" y="1907799"/>
                  <a:pt x="8538519" y="1894114"/>
                </a:cubicBezTo>
                <a:cubicBezTo>
                  <a:pt x="8513108" y="1898081"/>
                  <a:pt x="8514559" y="1915122"/>
                  <a:pt x="8506541" y="1905955"/>
                </a:cubicBezTo>
                <a:cubicBezTo>
                  <a:pt x="8437841" y="1911139"/>
                  <a:pt x="8301617" y="1910841"/>
                  <a:pt x="8236214" y="1909725"/>
                </a:cubicBezTo>
                <a:cubicBezTo>
                  <a:pt x="8201189" y="1897570"/>
                  <a:pt x="8163827" y="1900921"/>
                  <a:pt x="8132104" y="1895727"/>
                </a:cubicBezTo>
                <a:cubicBezTo>
                  <a:pt x="8021354" y="1869423"/>
                  <a:pt x="7973371" y="1872758"/>
                  <a:pt x="7918078" y="1862668"/>
                </a:cubicBezTo>
                <a:cubicBezTo>
                  <a:pt x="7883942" y="1854133"/>
                  <a:pt x="7834588" y="1870269"/>
                  <a:pt x="7817899" y="1862176"/>
                </a:cubicBezTo>
                <a:cubicBezTo>
                  <a:pt x="7803952" y="1858540"/>
                  <a:pt x="7780423" y="1826275"/>
                  <a:pt x="7768994" y="1855721"/>
                </a:cubicBezTo>
                <a:cubicBezTo>
                  <a:pt x="7693971" y="1816704"/>
                  <a:pt x="7680420" y="1850219"/>
                  <a:pt x="7618027" y="1830959"/>
                </a:cubicBezTo>
                <a:cubicBezTo>
                  <a:pt x="7563589" y="1813247"/>
                  <a:pt x="7530287" y="1817871"/>
                  <a:pt x="7449425" y="1810910"/>
                </a:cubicBezTo>
                <a:lnTo>
                  <a:pt x="7342915" y="1819827"/>
                </a:lnTo>
                <a:lnTo>
                  <a:pt x="7255191" y="1834354"/>
                </a:lnTo>
                <a:cubicBezTo>
                  <a:pt x="7235153" y="1839259"/>
                  <a:pt x="7150315" y="1831629"/>
                  <a:pt x="7131205" y="1845557"/>
                </a:cubicBezTo>
                <a:cubicBezTo>
                  <a:pt x="6968750" y="1838101"/>
                  <a:pt x="6977206" y="1837412"/>
                  <a:pt x="6941837" y="1840640"/>
                </a:cubicBezTo>
                <a:cubicBezTo>
                  <a:pt x="6905846" y="1863867"/>
                  <a:pt x="6892534" y="1847120"/>
                  <a:pt x="6837145" y="1870724"/>
                </a:cubicBezTo>
                <a:cubicBezTo>
                  <a:pt x="6823442" y="1850610"/>
                  <a:pt x="6785388" y="1865075"/>
                  <a:pt x="6753991" y="1860969"/>
                </a:cubicBezTo>
                <a:cubicBezTo>
                  <a:pt x="6744571" y="1866959"/>
                  <a:pt x="6736100" y="1874451"/>
                  <a:pt x="6727754" y="1882372"/>
                </a:cubicBezTo>
                <a:lnTo>
                  <a:pt x="6723371" y="1886494"/>
                </a:lnTo>
                <a:lnTo>
                  <a:pt x="6702779" y="1893601"/>
                </a:lnTo>
                <a:lnTo>
                  <a:pt x="6686657" y="1907344"/>
                </a:lnTo>
                <a:lnTo>
                  <a:pt x="6651330" y="1922921"/>
                </a:lnTo>
                <a:cubicBezTo>
                  <a:pt x="6640157" y="1928264"/>
                  <a:pt x="6638035" y="1935420"/>
                  <a:pt x="6622958" y="1936255"/>
                </a:cubicBezTo>
                <a:cubicBezTo>
                  <a:pt x="6600915" y="1943222"/>
                  <a:pt x="6552371" y="1948565"/>
                  <a:pt x="6522602" y="1954133"/>
                </a:cubicBezTo>
                <a:cubicBezTo>
                  <a:pt x="6492833" y="1959701"/>
                  <a:pt x="6461408" y="1966721"/>
                  <a:pt x="6444344" y="1969663"/>
                </a:cubicBezTo>
                <a:cubicBezTo>
                  <a:pt x="6427280" y="1972605"/>
                  <a:pt x="6428109" y="1974263"/>
                  <a:pt x="6409626" y="1978846"/>
                </a:cubicBezTo>
                <a:cubicBezTo>
                  <a:pt x="6391143" y="1983429"/>
                  <a:pt x="6354327" y="1989225"/>
                  <a:pt x="6333446" y="1997163"/>
                </a:cubicBezTo>
                <a:cubicBezTo>
                  <a:pt x="6318475" y="2003304"/>
                  <a:pt x="6299617" y="2000258"/>
                  <a:pt x="6294933" y="2019412"/>
                </a:cubicBezTo>
                <a:cubicBezTo>
                  <a:pt x="6286089" y="2042978"/>
                  <a:pt x="6227534" y="2018229"/>
                  <a:pt x="6238719" y="2042547"/>
                </a:cubicBezTo>
                <a:cubicBezTo>
                  <a:pt x="6222530" y="2046966"/>
                  <a:pt x="6203861" y="2053486"/>
                  <a:pt x="6187205" y="2060048"/>
                </a:cubicBezTo>
                <a:cubicBezTo>
                  <a:pt x="6170549" y="2066610"/>
                  <a:pt x="6153490" y="2074269"/>
                  <a:pt x="6138780" y="2081918"/>
                </a:cubicBezTo>
                <a:cubicBezTo>
                  <a:pt x="6124070" y="2089567"/>
                  <a:pt x="6133826" y="2100763"/>
                  <a:pt x="6120125" y="2109475"/>
                </a:cubicBezTo>
                <a:cubicBezTo>
                  <a:pt x="6106424" y="2118187"/>
                  <a:pt x="6071747" y="2113765"/>
                  <a:pt x="6056576" y="2120066"/>
                </a:cubicBezTo>
                <a:cubicBezTo>
                  <a:pt x="6041405" y="2126367"/>
                  <a:pt x="6013212" y="2118450"/>
                  <a:pt x="5993794" y="2122569"/>
                </a:cubicBezTo>
                <a:cubicBezTo>
                  <a:pt x="5964206" y="2130692"/>
                  <a:pt x="5962485" y="2139897"/>
                  <a:pt x="5943601" y="2137719"/>
                </a:cubicBezTo>
                <a:cubicBezTo>
                  <a:pt x="5924717" y="2135541"/>
                  <a:pt x="5912263" y="2145394"/>
                  <a:pt x="5898141" y="2144806"/>
                </a:cubicBezTo>
                <a:cubicBezTo>
                  <a:pt x="5884019" y="2144218"/>
                  <a:pt x="5868158" y="2133273"/>
                  <a:pt x="5855337" y="2137719"/>
                </a:cubicBezTo>
                <a:cubicBezTo>
                  <a:pt x="5842516" y="2142165"/>
                  <a:pt x="5837100" y="2155593"/>
                  <a:pt x="5817682" y="2157358"/>
                </a:cubicBezTo>
                <a:cubicBezTo>
                  <a:pt x="5798264" y="2159123"/>
                  <a:pt x="5773002" y="2155397"/>
                  <a:pt x="5735300" y="2158902"/>
                </a:cubicBezTo>
                <a:cubicBezTo>
                  <a:pt x="5697598" y="2162407"/>
                  <a:pt x="5588527" y="2188980"/>
                  <a:pt x="5591469" y="2178389"/>
                </a:cubicBezTo>
                <a:cubicBezTo>
                  <a:pt x="5555576" y="2181920"/>
                  <a:pt x="5528919" y="2193924"/>
                  <a:pt x="5505818" y="2194207"/>
                </a:cubicBezTo>
                <a:cubicBezTo>
                  <a:pt x="5482717" y="2194490"/>
                  <a:pt x="5495184" y="2190180"/>
                  <a:pt x="5477574" y="2190677"/>
                </a:cubicBezTo>
                <a:cubicBezTo>
                  <a:pt x="5459964" y="2191175"/>
                  <a:pt x="5427187" y="2180216"/>
                  <a:pt x="5414282" y="2183070"/>
                </a:cubicBezTo>
                <a:cubicBezTo>
                  <a:pt x="5407945" y="2205016"/>
                  <a:pt x="5394338" y="2208803"/>
                  <a:pt x="5368369" y="2204272"/>
                </a:cubicBezTo>
                <a:cubicBezTo>
                  <a:pt x="5354793" y="2209070"/>
                  <a:pt x="5349205" y="2213102"/>
                  <a:pt x="5336354" y="2218920"/>
                </a:cubicBezTo>
                <a:cubicBezTo>
                  <a:pt x="5323503" y="2224738"/>
                  <a:pt x="5304208" y="2232709"/>
                  <a:pt x="5291263" y="2239182"/>
                </a:cubicBezTo>
                <a:cubicBezTo>
                  <a:pt x="5278318" y="2245655"/>
                  <a:pt x="5264730" y="2242318"/>
                  <a:pt x="5255152" y="2247164"/>
                </a:cubicBezTo>
                <a:cubicBezTo>
                  <a:pt x="5245574" y="2252010"/>
                  <a:pt x="5240857" y="2261199"/>
                  <a:pt x="5233796" y="2268260"/>
                </a:cubicBezTo>
                <a:cubicBezTo>
                  <a:pt x="5226735" y="2275321"/>
                  <a:pt x="5222832" y="2268609"/>
                  <a:pt x="5212786" y="2275408"/>
                </a:cubicBezTo>
                <a:cubicBezTo>
                  <a:pt x="5202741" y="2282208"/>
                  <a:pt x="5174227" y="2281420"/>
                  <a:pt x="5159401" y="2284343"/>
                </a:cubicBezTo>
                <a:cubicBezTo>
                  <a:pt x="5129776" y="2295641"/>
                  <a:pt x="5158686" y="2301898"/>
                  <a:pt x="5123830" y="2307070"/>
                </a:cubicBezTo>
                <a:cubicBezTo>
                  <a:pt x="5082905" y="2318102"/>
                  <a:pt x="5072939" y="2287385"/>
                  <a:pt x="5065426" y="2324076"/>
                </a:cubicBezTo>
                <a:cubicBezTo>
                  <a:pt x="5017747" y="2318395"/>
                  <a:pt x="5031271" y="2337329"/>
                  <a:pt x="4975908" y="2364128"/>
                </a:cubicBezTo>
                <a:cubicBezTo>
                  <a:pt x="4946700" y="2354134"/>
                  <a:pt x="4928936" y="2366071"/>
                  <a:pt x="4913723" y="2385265"/>
                </a:cubicBezTo>
                <a:cubicBezTo>
                  <a:pt x="4854880" y="2394046"/>
                  <a:pt x="4808730" y="2428302"/>
                  <a:pt x="4746485" y="2451769"/>
                </a:cubicBezTo>
                <a:lnTo>
                  <a:pt x="4681588" y="2467494"/>
                </a:lnTo>
                <a:lnTo>
                  <a:pt x="1783655" y="3163860"/>
                </a:lnTo>
                <a:lnTo>
                  <a:pt x="1325955" y="3176692"/>
                </a:lnTo>
                <a:cubicBezTo>
                  <a:pt x="1278931" y="3186609"/>
                  <a:pt x="1232617" y="3191205"/>
                  <a:pt x="1190384" y="3203504"/>
                </a:cubicBezTo>
                <a:cubicBezTo>
                  <a:pt x="1146740" y="3204301"/>
                  <a:pt x="1142940" y="3250947"/>
                  <a:pt x="1094537" y="3229469"/>
                </a:cubicBezTo>
                <a:cubicBezTo>
                  <a:pt x="1069134" y="3237778"/>
                  <a:pt x="1026961" y="3247646"/>
                  <a:pt x="1013254" y="3263949"/>
                </a:cubicBezTo>
                <a:cubicBezTo>
                  <a:pt x="966756" y="3279110"/>
                  <a:pt x="851011" y="3352246"/>
                  <a:pt x="815546" y="3334559"/>
                </a:cubicBezTo>
                <a:cubicBezTo>
                  <a:pt x="808324" y="3352177"/>
                  <a:pt x="815137" y="3324821"/>
                  <a:pt x="779276" y="3327290"/>
                </a:cubicBezTo>
                <a:cubicBezTo>
                  <a:pt x="712585" y="3298149"/>
                  <a:pt x="672574" y="3378796"/>
                  <a:pt x="600378" y="3335250"/>
                </a:cubicBezTo>
                <a:cubicBezTo>
                  <a:pt x="595066" y="3356366"/>
                  <a:pt x="514059" y="3361176"/>
                  <a:pt x="493457" y="3365044"/>
                </a:cubicBezTo>
                <a:cubicBezTo>
                  <a:pt x="467535" y="3372578"/>
                  <a:pt x="412364" y="3374283"/>
                  <a:pt x="388355" y="3376925"/>
                </a:cubicBezTo>
                <a:cubicBezTo>
                  <a:pt x="364346" y="3379567"/>
                  <a:pt x="376469" y="3372659"/>
                  <a:pt x="349402" y="3380897"/>
                </a:cubicBezTo>
                <a:cubicBezTo>
                  <a:pt x="322335" y="3389135"/>
                  <a:pt x="248625" y="3434339"/>
                  <a:pt x="225952" y="3426352"/>
                </a:cubicBezTo>
                <a:cubicBezTo>
                  <a:pt x="199749" y="3439548"/>
                  <a:pt x="193948" y="3430066"/>
                  <a:pt x="171000" y="3438892"/>
                </a:cubicBezTo>
                <a:cubicBezTo>
                  <a:pt x="148052" y="3447718"/>
                  <a:pt x="101917" y="3457642"/>
                  <a:pt x="88263" y="3479310"/>
                </a:cubicBezTo>
                <a:cubicBezTo>
                  <a:pt x="64018" y="3479795"/>
                  <a:pt x="62139" y="3459801"/>
                  <a:pt x="46713" y="3462986"/>
                </a:cubicBezTo>
                <a:cubicBezTo>
                  <a:pt x="31576" y="3476862"/>
                  <a:pt x="15706" y="3476378"/>
                  <a:pt x="2765" y="3480770"/>
                </a:cubicBezTo>
                <a:lnTo>
                  <a:pt x="0" y="3482342"/>
                </a:lnTo>
                <a:lnTo>
                  <a:pt x="0" y="0"/>
                </a:lnTo>
                <a:close/>
              </a:path>
            </a:pathLst>
          </a:custGeom>
          <a:solidFill>
            <a:srgbClr val="82766A">
              <a:alpha val="1490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5" name="Google Shape;145;p6"/>
          <p:cNvSpPr txBox="1">
            <a:spLocks noGrp="1"/>
          </p:cNvSpPr>
          <p:nvPr>
            <p:ph type="title"/>
          </p:nvPr>
        </p:nvSpPr>
        <p:spPr>
          <a:xfrm>
            <a:off x="1137037" y="484094"/>
            <a:ext cx="9998441" cy="120659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0000"/>
              </a:buClr>
              <a:buSzPts val="4400"/>
              <a:buFont typeface="Times New Roman"/>
              <a:buNone/>
            </a:pPr>
            <a:r>
              <a:rPr lang="en-US" b="0" i="0" u="none" strike="noStrike">
                <a:solidFill>
                  <a:srgbClr val="000000"/>
                </a:solidFill>
                <a:latin typeface="Times New Roman"/>
                <a:ea typeface="Times New Roman"/>
                <a:cs typeface="Times New Roman"/>
                <a:sym typeface="Times New Roman"/>
              </a:rPr>
              <a:t>CSISZTU ZSUZSA </a:t>
            </a:r>
            <a:endParaRPr>
              <a:latin typeface="Times New Roman"/>
              <a:ea typeface="Times New Roman"/>
              <a:cs typeface="Times New Roman"/>
              <a:sym typeface="Times New Roman"/>
            </a:endParaRPr>
          </a:p>
        </p:txBody>
      </p:sp>
      <p:sp>
        <p:nvSpPr>
          <p:cNvPr id="146" name="Google Shape;146;p6"/>
          <p:cNvSpPr/>
          <p:nvPr/>
        </p:nvSpPr>
        <p:spPr>
          <a:xfrm>
            <a:off x="1137037" y="1958614"/>
            <a:ext cx="3594282" cy="3988962"/>
          </a:xfrm>
          <a:custGeom>
            <a:avLst/>
            <a:gdLst/>
            <a:ahLst/>
            <a:cxnLst/>
            <a:rect l="l" t="t" r="r" b="b"/>
            <a:pathLst>
              <a:path w="2400300" h="2400300" extrusionOk="0">
                <a:moveTo>
                  <a:pt x="0" y="0"/>
                </a:moveTo>
                <a:lnTo>
                  <a:pt x="2400300" y="0"/>
                </a:lnTo>
                <a:lnTo>
                  <a:pt x="2400300" y="2400300"/>
                </a:lnTo>
                <a:lnTo>
                  <a:pt x="0" y="2400300"/>
                </a:lnTo>
                <a:close/>
              </a:path>
            </a:pathLst>
          </a:custGeom>
          <a:solidFill>
            <a:srgbClr val="F2F2F2"/>
          </a:solidFill>
          <a:ln>
            <a:noFill/>
          </a:ln>
          <a:effectLst>
            <a:outerShdw blurRad="50800" dist="12700" dir="3000000" algn="tl" rotWithShape="0">
              <a:srgbClr val="000000">
                <a:alpha val="26666"/>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47" name="Google Shape;147;p6" descr="Picture 7"/>
          <p:cNvPicPr preferRelativeResize="0"/>
          <p:nvPr/>
        </p:nvPicPr>
        <p:blipFill rotWithShape="1">
          <a:blip r:embed="rId3">
            <a:alphaModFix/>
          </a:blip>
          <a:srcRect l="6885" r="2692" b="3"/>
          <a:stretch/>
        </p:blipFill>
        <p:spPr>
          <a:xfrm>
            <a:off x="1309404" y="2114946"/>
            <a:ext cx="3274548" cy="3639491"/>
          </a:xfrm>
          <a:prstGeom prst="rect">
            <a:avLst/>
          </a:prstGeom>
          <a:noFill/>
          <a:ln>
            <a:noFill/>
          </a:ln>
        </p:spPr>
      </p:pic>
      <p:sp>
        <p:nvSpPr>
          <p:cNvPr id="148" name="Google Shape;148;p6"/>
          <p:cNvSpPr/>
          <p:nvPr/>
        </p:nvSpPr>
        <p:spPr>
          <a:xfrm>
            <a:off x="2191497" y="5802246"/>
            <a:ext cx="1367625" cy="428984"/>
          </a:xfrm>
          <a:custGeom>
            <a:avLst/>
            <a:gdLst/>
            <a:ahLst/>
            <a:cxnLst/>
            <a:rect l="l" t="t" r="r" b="b"/>
            <a:pathLst>
              <a:path w="2201784" h="594531" extrusionOk="0">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4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9" name="Google Shape;149;p6"/>
          <p:cNvSpPr txBox="1">
            <a:spLocks noGrp="1"/>
          </p:cNvSpPr>
          <p:nvPr>
            <p:ph type="body" idx="1"/>
          </p:nvPr>
        </p:nvSpPr>
        <p:spPr>
          <a:xfrm>
            <a:off x="5366870" y="2265416"/>
            <a:ext cx="5775327" cy="3837272"/>
          </a:xfrm>
          <a:prstGeom prst="rect">
            <a:avLst/>
          </a:prstGeom>
          <a:noFill/>
          <a:ln>
            <a:noFill/>
          </a:ln>
        </p:spPr>
        <p:txBody>
          <a:bodyPr spcFirstLastPara="1" wrap="square" lIns="91425" tIns="45700" rIns="91425" bIns="45700" anchor="ctr" anchorCtr="0">
            <a:normAutofit/>
          </a:bodyPr>
          <a:lstStyle/>
          <a:p>
            <a:pPr marL="228600" lvl="0" indent="-228600" algn="l" rtl="0">
              <a:lnSpc>
                <a:spcPct val="90000"/>
              </a:lnSpc>
              <a:spcBef>
                <a:spcPts val="0"/>
              </a:spcBef>
              <a:spcAft>
                <a:spcPts val="0"/>
              </a:spcAft>
              <a:buClr>
                <a:srgbClr val="000000"/>
              </a:buClr>
              <a:buSzPts val="1800"/>
              <a:buFont typeface="Arial"/>
              <a:buChar char="•"/>
            </a:pPr>
            <a:r>
              <a:rPr lang="en-US" sz="1800" b="0" i="0" u="none" strike="noStrike">
                <a:solidFill>
                  <a:srgbClr val="000000"/>
                </a:solidFill>
                <a:latin typeface="Times New Roman"/>
                <a:ea typeface="Times New Roman"/>
                <a:cs typeface="Times New Roman"/>
                <a:sym typeface="Times New Roman"/>
              </a:rPr>
              <a:t>Television - Presenter, Anchor, Editor, Journalist and Sports Lawyer, Sport-diplomat </a:t>
            </a:r>
            <a:endParaRPr/>
          </a:p>
          <a:p>
            <a:pPr marL="228600" lvl="0" indent="-228600" algn="l" rtl="0">
              <a:lnSpc>
                <a:spcPct val="90000"/>
              </a:lnSpc>
              <a:spcBef>
                <a:spcPts val="0"/>
              </a:spcBef>
              <a:spcAft>
                <a:spcPts val="0"/>
              </a:spcAft>
              <a:buClr>
                <a:srgbClr val="000000"/>
              </a:buClr>
              <a:buSzPts val="1800"/>
              <a:buFont typeface="Arial"/>
              <a:buChar char="•"/>
            </a:pPr>
            <a:r>
              <a:rPr lang="en-US" sz="1800" b="0" i="0" u="none" strike="noStrike">
                <a:solidFill>
                  <a:srgbClr val="000000"/>
                </a:solidFill>
                <a:latin typeface="Times New Roman"/>
                <a:ea typeface="Times New Roman"/>
                <a:cs typeface="Times New Roman"/>
                <a:sym typeface="Times New Roman"/>
              </a:rPr>
              <a:t>Spokesperson of the Giro d’Italia Grande Partenza, (Road-Cycling World -Tour Championship)</a:t>
            </a:r>
            <a:endParaRPr/>
          </a:p>
          <a:p>
            <a:pPr marL="228600" lvl="0" indent="-228600" algn="l" rtl="0">
              <a:lnSpc>
                <a:spcPct val="90000"/>
              </a:lnSpc>
              <a:spcBef>
                <a:spcPts val="0"/>
              </a:spcBef>
              <a:spcAft>
                <a:spcPts val="0"/>
              </a:spcAft>
              <a:buClr>
                <a:srgbClr val="000000"/>
              </a:buClr>
              <a:buSzPts val="1800"/>
              <a:buFont typeface="Arial"/>
              <a:buChar char="•"/>
            </a:pPr>
            <a:r>
              <a:rPr lang="en-US" sz="1800" b="0" i="0" u="none" strike="noStrike">
                <a:solidFill>
                  <a:srgbClr val="000000"/>
                </a:solidFill>
                <a:latin typeface="Times New Roman"/>
                <a:ea typeface="Times New Roman"/>
                <a:cs typeface="Times New Roman"/>
                <a:sym typeface="Times New Roman"/>
              </a:rPr>
              <a:t>Spokesperson of the FINA (Swimming and Waters poets World Championship)</a:t>
            </a:r>
            <a:endParaRPr/>
          </a:p>
          <a:p>
            <a:pPr marL="228600" lvl="0" indent="-228600" algn="l" rtl="0">
              <a:lnSpc>
                <a:spcPct val="90000"/>
              </a:lnSpc>
              <a:spcBef>
                <a:spcPts val="0"/>
              </a:spcBef>
              <a:spcAft>
                <a:spcPts val="0"/>
              </a:spcAft>
              <a:buClr>
                <a:srgbClr val="000000"/>
              </a:buClr>
              <a:buSzPts val="1800"/>
              <a:buFont typeface="Arial"/>
              <a:buChar char="•"/>
            </a:pPr>
            <a:r>
              <a:rPr lang="en-US" sz="1800" b="0" i="0" u="none" strike="noStrike">
                <a:solidFill>
                  <a:srgbClr val="000000"/>
                </a:solidFill>
                <a:latin typeface="Times New Roman"/>
                <a:ea typeface="Times New Roman"/>
                <a:cs typeface="Times New Roman"/>
                <a:sym typeface="Times New Roman"/>
              </a:rPr>
              <a:t> 2022 Vice-President of the Hungarian Sports Journalists’ Association</a:t>
            </a:r>
            <a:endParaRPr/>
          </a:p>
          <a:p>
            <a:pPr marL="228600" lvl="0" indent="-228600" algn="l" rtl="0">
              <a:lnSpc>
                <a:spcPct val="90000"/>
              </a:lnSpc>
              <a:spcBef>
                <a:spcPts val="0"/>
              </a:spcBef>
              <a:spcAft>
                <a:spcPts val="0"/>
              </a:spcAft>
              <a:buClr>
                <a:srgbClr val="000000"/>
              </a:buClr>
              <a:buSzPts val="1800"/>
              <a:buFont typeface="Arial"/>
              <a:buChar char="•"/>
            </a:pPr>
            <a:r>
              <a:rPr lang="en-US" sz="1800" b="0" i="0" u="none" strike="noStrike">
                <a:solidFill>
                  <a:srgbClr val="000000"/>
                </a:solidFill>
                <a:latin typeface="Times New Roman"/>
                <a:ea typeface="Times New Roman"/>
                <a:cs typeface="Times New Roman"/>
                <a:sym typeface="Times New Roman"/>
              </a:rPr>
              <a:t>Member of the Hungarian Olympic Committee </a:t>
            </a:r>
            <a:br>
              <a:rPr lang="en-US" sz="1800" b="0" i="0" u="none" strike="noStrike">
                <a:solidFill>
                  <a:srgbClr val="000000"/>
                </a:solidFill>
                <a:latin typeface="Times New Roman"/>
                <a:ea typeface="Times New Roman"/>
                <a:cs typeface="Times New Roman"/>
                <a:sym typeface="Times New Roman"/>
              </a:rPr>
            </a:br>
            <a:r>
              <a:rPr lang="en-US" sz="1800" b="0" i="0" u="none" strike="noStrike">
                <a:solidFill>
                  <a:srgbClr val="000000"/>
                </a:solidFill>
                <a:latin typeface="Times New Roman"/>
                <a:ea typeface="Times New Roman"/>
                <a:cs typeface="Times New Roman"/>
                <a:sym typeface="Times New Roman"/>
              </a:rPr>
              <a:t>Member of the Advisory Board of the Hungarian Olympic Academy </a:t>
            </a:r>
            <a:endParaRPr/>
          </a:p>
          <a:p>
            <a:pPr marL="228600" lvl="0" indent="-228600" algn="l" rtl="0">
              <a:lnSpc>
                <a:spcPct val="90000"/>
              </a:lnSpc>
              <a:spcBef>
                <a:spcPts val="0"/>
              </a:spcBef>
              <a:spcAft>
                <a:spcPts val="0"/>
              </a:spcAft>
              <a:buClr>
                <a:srgbClr val="000000"/>
              </a:buClr>
              <a:buSzPts val="1800"/>
              <a:buFont typeface="Arial"/>
              <a:buChar char="•"/>
            </a:pPr>
            <a:r>
              <a:rPr lang="en-US" sz="1800" b="0" i="0" u="none" strike="noStrike">
                <a:solidFill>
                  <a:srgbClr val="000000"/>
                </a:solidFill>
                <a:latin typeface="Times New Roman"/>
                <a:ea typeface="Times New Roman"/>
                <a:cs typeface="Times New Roman"/>
                <a:sym typeface="Times New Roman"/>
              </a:rPr>
              <a:t>Newly Elected Vice-President of the International Sports Journalists Association, the first female ever in the field from her homeland, and third globally since 1924 (AIPS)</a:t>
            </a:r>
            <a:endParaRPr/>
          </a:p>
          <a:p>
            <a:pPr marL="228600" lvl="0" indent="-120650" algn="l" rtl="0">
              <a:lnSpc>
                <a:spcPct val="90000"/>
              </a:lnSpc>
              <a:spcBef>
                <a:spcPts val="0"/>
              </a:spcBef>
              <a:spcAft>
                <a:spcPts val="0"/>
              </a:spcAft>
              <a:buClr>
                <a:schemeClr val="dk1"/>
              </a:buClr>
              <a:buSzPts val="1700"/>
              <a:buNone/>
            </a:pPr>
            <a:endParaRPr sz="1700"/>
          </a:p>
        </p:txBody>
      </p:sp>
      <p:sp>
        <p:nvSpPr>
          <p:cNvPr id="150" name="Google Shape;150;p6"/>
          <p:cNvSpPr/>
          <p:nvPr/>
        </p:nvSpPr>
        <p:spPr>
          <a:xfrm rot="10800000" flipH="1">
            <a:off x="0" y="6400799"/>
            <a:ext cx="12192000" cy="456773"/>
          </a:xfrm>
          <a:prstGeom prst="rect">
            <a:avLst/>
          </a:prstGeom>
          <a:gradFill>
            <a:gsLst>
              <a:gs pos="0">
                <a:schemeClr val="accent1"/>
              </a:gs>
              <a:gs pos="78000">
                <a:srgbClr val="000000"/>
              </a:gs>
              <a:gs pos="100000">
                <a:srgbClr val="000000"/>
              </a:gs>
            </a:gsLst>
            <a:lin ang="2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151" name="Google Shape;151;p6"/>
          <p:cNvSpPr txBox="1"/>
          <p:nvPr/>
        </p:nvSpPr>
        <p:spPr>
          <a:xfrm>
            <a:off x="2272179" y="6453058"/>
            <a:ext cx="7728155"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FEE599"/>
                </a:solidFill>
                <a:latin typeface="Times New Roman"/>
                <a:ea typeface="Times New Roman"/>
                <a:cs typeface="Times New Roman"/>
                <a:sym typeface="Times New Roman"/>
              </a:rPr>
              <a:t>International Science Nutrition Society – CURARE CAUSAM - ISNS 2023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p7"/>
          <p:cNvSpPr txBox="1">
            <a:spLocks noGrp="1"/>
          </p:cNvSpPr>
          <p:nvPr>
            <p:ph type="title"/>
          </p:nvPr>
        </p:nvSpPr>
        <p:spPr>
          <a:xfrm>
            <a:off x="591907" y="190061"/>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b="1" dirty="0">
                <a:latin typeface="Times New Roman" panose="02020603050405020304" pitchFamily="18" charset="0"/>
                <a:cs typeface="Times New Roman" panose="02020603050405020304" pitchFamily="18" charset="0"/>
              </a:rPr>
              <a:t>What is Hypothyroidism? </a:t>
            </a:r>
            <a:endParaRPr dirty="0">
              <a:latin typeface="Times New Roman" panose="02020603050405020304" pitchFamily="18" charset="0"/>
              <a:cs typeface="Times New Roman" panose="02020603050405020304" pitchFamily="18" charset="0"/>
            </a:endParaRPr>
          </a:p>
        </p:txBody>
      </p:sp>
      <p:sp>
        <p:nvSpPr>
          <p:cNvPr id="151" name="Google Shape;151;p7"/>
          <p:cNvSpPr txBox="1">
            <a:spLocks noGrp="1"/>
          </p:cNvSpPr>
          <p:nvPr>
            <p:ph type="body" idx="1"/>
          </p:nvPr>
        </p:nvSpPr>
        <p:spPr>
          <a:xfrm>
            <a:off x="579895" y="1562153"/>
            <a:ext cx="5516105" cy="4351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ct val="100000"/>
              <a:buNone/>
            </a:pPr>
            <a:r>
              <a:rPr lang="en-US" sz="2600" dirty="0">
                <a:latin typeface="Times New Roman" panose="02020603050405020304" pitchFamily="18" charset="0"/>
                <a:cs typeface="Times New Roman" panose="02020603050405020304" pitchFamily="18" charset="0"/>
                <a:sym typeface="Calibri"/>
              </a:rPr>
              <a:t>Hypothyroidism is a common condition where the thyroid does not create and release enough thyroid</a:t>
            </a:r>
            <a:r>
              <a:rPr lang="en-US" sz="2600" dirty="0">
                <a:latin typeface="Times New Roman" panose="02020603050405020304" pitchFamily="18" charset="0"/>
                <a:cs typeface="Times New Roman" panose="02020603050405020304" pitchFamily="18" charset="0"/>
              </a:rPr>
              <a:t> hormone into your bloodstream. This makes your metabolism slow down. Also called underactive thyroid, hypothyroidism can make you feel tired, gain weight and be unable to tolerate cold temperatures. The main treatment for hypothyroidism is hormone replacement therapy.  </a:t>
            </a:r>
            <a:endParaRPr lang="en-US" sz="1500" dirty="0">
              <a:latin typeface="Times New Roman" panose="02020603050405020304" pitchFamily="18" charset="0"/>
              <a:cs typeface="Times New Roman" panose="02020603050405020304" pitchFamily="18" charset="0"/>
            </a:endParaRPr>
          </a:p>
        </p:txBody>
      </p:sp>
      <p:sp>
        <p:nvSpPr>
          <p:cNvPr id="4" name="Google Shape;142;p6">
            <a:extLst>
              <a:ext uri="{FF2B5EF4-FFF2-40B4-BE49-F238E27FC236}">
                <a16:creationId xmlns:a16="http://schemas.microsoft.com/office/drawing/2014/main" id="{4DE2F152-8CA9-79C7-F283-0FAEBEA9AAA7}"/>
              </a:ext>
            </a:extLst>
          </p:cNvPr>
          <p:cNvSpPr/>
          <p:nvPr/>
        </p:nvSpPr>
        <p:spPr>
          <a:xfrm rot="10800000" flipH="1">
            <a:off x="0" y="6401227"/>
            <a:ext cx="12192000" cy="456773"/>
          </a:xfrm>
          <a:prstGeom prst="rect">
            <a:avLst/>
          </a:prstGeom>
          <a:gradFill>
            <a:gsLst>
              <a:gs pos="0">
                <a:schemeClr val="accent1"/>
              </a:gs>
              <a:gs pos="78000">
                <a:srgbClr val="000000"/>
              </a:gs>
              <a:gs pos="100000">
                <a:srgbClr val="000000"/>
              </a:gs>
            </a:gsLst>
            <a:lin ang="2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7" name="TextBox 6">
            <a:extLst>
              <a:ext uri="{FF2B5EF4-FFF2-40B4-BE49-F238E27FC236}">
                <a16:creationId xmlns:a16="http://schemas.microsoft.com/office/drawing/2014/main" id="{1BD70F69-596B-DAE2-63E8-C0819223497B}"/>
              </a:ext>
            </a:extLst>
          </p:cNvPr>
          <p:cNvSpPr txBox="1"/>
          <p:nvPr/>
        </p:nvSpPr>
        <p:spPr>
          <a:xfrm>
            <a:off x="2528438" y="6487658"/>
            <a:ext cx="6642538" cy="553998"/>
          </a:xfrm>
          <a:prstGeom prst="rect">
            <a:avLst/>
          </a:prstGeom>
          <a:noFill/>
        </p:spPr>
        <p:txBody>
          <a:bodyPr wrap="square" rtlCol="0">
            <a:spAutoFit/>
          </a:bodyPr>
          <a:lstStyle/>
          <a:p>
            <a:r>
              <a:rPr lang="en-US" sz="1600" dirty="0">
                <a:solidFill>
                  <a:schemeClr val="accent4">
                    <a:lumMod val="40000"/>
                    <a:lumOff val="60000"/>
                  </a:schemeClr>
                </a:solidFill>
                <a:latin typeface="Times New Roman" panose="02020603050405020304" pitchFamily="18" charset="0"/>
                <a:cs typeface="Times New Roman" panose="02020603050405020304" pitchFamily="18" charset="0"/>
              </a:rPr>
              <a:t>International Science Nutrition Society – CURARE CAUSAM -- ISNS 2023 </a:t>
            </a:r>
          </a:p>
          <a:p>
            <a:endParaRPr lang="en-US" dirty="0"/>
          </a:p>
        </p:txBody>
      </p:sp>
      <p:pic>
        <p:nvPicPr>
          <p:cNvPr id="1026" name="Picture 2" descr="Symptoms of Hypothyroidism What are the symptoms of hypothyroidism? | Koru  Health Group | Koru Hospitals">
            <a:extLst>
              <a:ext uri="{FF2B5EF4-FFF2-40B4-BE49-F238E27FC236}">
                <a16:creationId xmlns:a16="http://schemas.microsoft.com/office/drawing/2014/main" id="{F101DF40-5800-3F16-E795-B8BE2BA350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12923" y="1558840"/>
            <a:ext cx="5516105" cy="355489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8"/>
          <p:cNvSpPr txBox="1">
            <a:spLocks noGrp="1"/>
          </p:cNvSpPr>
          <p:nvPr>
            <p:ph type="title"/>
          </p:nvPr>
        </p:nvSpPr>
        <p:spPr>
          <a:xfrm>
            <a:off x="3626962" y="429663"/>
            <a:ext cx="5477282" cy="770517"/>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4000"/>
              <a:buFont typeface="Calibri"/>
              <a:buNone/>
            </a:pPr>
            <a:r>
              <a:rPr lang="en-US" sz="4000" b="1" dirty="0">
                <a:latin typeface="Times New Roman" panose="02020603050405020304" pitchFamily="18" charset="0"/>
                <a:cs typeface="Times New Roman" panose="02020603050405020304" pitchFamily="18" charset="0"/>
              </a:rPr>
              <a:t>Hypothyroidism </a:t>
            </a:r>
            <a:endParaRPr sz="4000" b="1" dirty="0">
              <a:latin typeface="Times New Roman" panose="02020603050405020304" pitchFamily="18" charset="0"/>
              <a:cs typeface="Times New Roman" panose="02020603050405020304" pitchFamily="18" charset="0"/>
            </a:endParaRPr>
          </a:p>
        </p:txBody>
      </p:sp>
      <p:sp>
        <p:nvSpPr>
          <p:cNvPr id="159" name="Google Shape;159;p8"/>
          <p:cNvSpPr txBox="1">
            <a:spLocks noGrp="1"/>
          </p:cNvSpPr>
          <p:nvPr>
            <p:ph type="body" idx="1"/>
          </p:nvPr>
        </p:nvSpPr>
        <p:spPr>
          <a:xfrm>
            <a:off x="367462" y="1244049"/>
            <a:ext cx="6219318" cy="4918842"/>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dk1"/>
              </a:buClr>
              <a:buSzPct val="100000"/>
              <a:buNone/>
            </a:pPr>
            <a:endParaRPr lang="en-US" sz="2800" dirty="0">
              <a:latin typeface="Times New Roman" panose="02020603050405020304" pitchFamily="18" charset="0"/>
              <a:cs typeface="Times New Roman" panose="02020603050405020304" pitchFamily="18" charset="0"/>
            </a:endParaRPr>
          </a:p>
          <a:p>
            <a:pPr marL="0" lvl="0" indent="0" algn="l" rtl="0">
              <a:lnSpc>
                <a:spcPct val="100000"/>
              </a:lnSpc>
              <a:spcBef>
                <a:spcPts val="0"/>
              </a:spcBef>
              <a:spcAft>
                <a:spcPts val="0"/>
              </a:spcAft>
              <a:buClr>
                <a:schemeClr val="dk1"/>
              </a:buClr>
              <a:buSzPct val="100000"/>
              <a:buNone/>
            </a:pPr>
            <a:r>
              <a:rPr lang="en-US" sz="2800" dirty="0">
                <a:latin typeface="Times New Roman" panose="02020603050405020304" pitchFamily="18" charset="0"/>
                <a:cs typeface="Times New Roman" panose="02020603050405020304" pitchFamily="18" charset="0"/>
              </a:rPr>
              <a:t>Hypothyroidism may not cause noticeable symptoms in its early stages. Over time, hypothyroidism that is not treated can lead to other health problems, such as high cholesterol and heart problems. </a:t>
            </a:r>
          </a:p>
          <a:p>
            <a:pPr marL="0" lvl="0" indent="0" algn="l" rtl="0">
              <a:lnSpc>
                <a:spcPct val="100000"/>
              </a:lnSpc>
              <a:spcBef>
                <a:spcPts val="0"/>
              </a:spcBef>
              <a:spcAft>
                <a:spcPts val="0"/>
              </a:spcAft>
              <a:buClr>
                <a:schemeClr val="dk1"/>
              </a:buClr>
              <a:buSzPct val="100000"/>
              <a:buNone/>
            </a:pPr>
            <a:endParaRPr lang="en-US" sz="2800" dirty="0">
              <a:latin typeface="Times New Roman" panose="02020603050405020304" pitchFamily="18" charset="0"/>
              <a:cs typeface="Times New Roman" panose="02020603050405020304" pitchFamily="18" charset="0"/>
            </a:endParaRPr>
          </a:p>
          <a:p>
            <a:pPr marL="0" lvl="0" indent="0" algn="l" rtl="0">
              <a:lnSpc>
                <a:spcPct val="100000"/>
              </a:lnSpc>
              <a:spcBef>
                <a:spcPts val="0"/>
              </a:spcBef>
              <a:spcAft>
                <a:spcPts val="0"/>
              </a:spcAft>
              <a:buClr>
                <a:schemeClr val="dk1"/>
              </a:buClr>
              <a:buSzPct val="100000"/>
              <a:buNone/>
            </a:pPr>
            <a:r>
              <a:rPr lang="en-US" sz="2800" dirty="0">
                <a:latin typeface="Times New Roman" panose="02020603050405020304" pitchFamily="18" charset="0"/>
                <a:cs typeface="Times New Roman" panose="02020603050405020304" pitchFamily="18" charset="0"/>
              </a:rPr>
              <a:t>Blood tests are used to diagnose hypothyroidism.</a:t>
            </a:r>
            <a:endParaRPr lang="en-US" dirty="0">
              <a:latin typeface="Times New Roman" panose="02020603050405020304" pitchFamily="18" charset="0"/>
              <a:cs typeface="Times New Roman" panose="02020603050405020304" pitchFamily="18" charset="0"/>
            </a:endParaRPr>
          </a:p>
        </p:txBody>
      </p:sp>
      <p:sp>
        <p:nvSpPr>
          <p:cNvPr id="2" name="Google Shape;142;p6">
            <a:extLst>
              <a:ext uri="{FF2B5EF4-FFF2-40B4-BE49-F238E27FC236}">
                <a16:creationId xmlns:a16="http://schemas.microsoft.com/office/drawing/2014/main" id="{D1890379-D396-004F-0A1B-F2EE034691E9}"/>
              </a:ext>
            </a:extLst>
          </p:cNvPr>
          <p:cNvSpPr/>
          <p:nvPr/>
        </p:nvSpPr>
        <p:spPr>
          <a:xfrm rot="10800000" flipH="1">
            <a:off x="0" y="6401227"/>
            <a:ext cx="12192000" cy="456773"/>
          </a:xfrm>
          <a:prstGeom prst="rect">
            <a:avLst/>
          </a:prstGeom>
          <a:gradFill>
            <a:gsLst>
              <a:gs pos="0">
                <a:schemeClr val="accent1"/>
              </a:gs>
              <a:gs pos="78000">
                <a:srgbClr val="000000"/>
              </a:gs>
              <a:gs pos="100000">
                <a:srgbClr val="000000"/>
              </a:gs>
            </a:gsLst>
            <a:lin ang="2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 name="TextBox 2">
            <a:extLst>
              <a:ext uri="{FF2B5EF4-FFF2-40B4-BE49-F238E27FC236}">
                <a16:creationId xmlns:a16="http://schemas.microsoft.com/office/drawing/2014/main" id="{3C51E68F-8467-106F-ED18-CE2E553920A2}"/>
              </a:ext>
            </a:extLst>
          </p:cNvPr>
          <p:cNvSpPr txBox="1"/>
          <p:nvPr/>
        </p:nvSpPr>
        <p:spPr>
          <a:xfrm>
            <a:off x="2801813" y="6499132"/>
            <a:ext cx="7315200" cy="553998"/>
          </a:xfrm>
          <a:prstGeom prst="rect">
            <a:avLst/>
          </a:prstGeom>
          <a:noFill/>
        </p:spPr>
        <p:txBody>
          <a:bodyPr wrap="square" rtlCol="0">
            <a:spAutoFit/>
          </a:bodyPr>
          <a:lstStyle/>
          <a:p>
            <a:r>
              <a:rPr lang="en-US" sz="1600" dirty="0">
                <a:solidFill>
                  <a:schemeClr val="accent4">
                    <a:lumMod val="40000"/>
                    <a:lumOff val="60000"/>
                  </a:schemeClr>
                </a:solidFill>
                <a:latin typeface="Times New Roman" panose="02020603050405020304" pitchFamily="18" charset="0"/>
                <a:cs typeface="Times New Roman" panose="02020603050405020304" pitchFamily="18" charset="0"/>
              </a:rPr>
              <a:t>International Science Nutrition Society – CURARE CAUSAM -- ISNS 2023 </a:t>
            </a:r>
          </a:p>
          <a:p>
            <a:endParaRPr lang="en-US" dirty="0"/>
          </a:p>
        </p:txBody>
      </p:sp>
      <p:pic>
        <p:nvPicPr>
          <p:cNvPr id="4" name="Google Shape;162;p8" descr="Logo&#10;&#10;Description automatically generated">
            <a:extLst>
              <a:ext uri="{FF2B5EF4-FFF2-40B4-BE49-F238E27FC236}">
                <a16:creationId xmlns:a16="http://schemas.microsoft.com/office/drawing/2014/main" id="{40F02944-D966-93BB-47E9-A98157DCC6C6}"/>
              </a:ext>
            </a:extLst>
          </p:cNvPr>
          <p:cNvPicPr preferRelativeResize="0"/>
          <p:nvPr/>
        </p:nvPicPr>
        <p:blipFill rotWithShape="1">
          <a:blip r:embed="rId3">
            <a:alphaModFix/>
          </a:blip>
          <a:srcRect/>
          <a:stretch/>
        </p:blipFill>
        <p:spPr>
          <a:xfrm>
            <a:off x="10391787" y="5311525"/>
            <a:ext cx="1957190" cy="1702731"/>
          </a:xfrm>
          <a:prstGeom prst="rect">
            <a:avLst/>
          </a:prstGeom>
          <a:noFill/>
          <a:ln>
            <a:noFill/>
          </a:ln>
        </p:spPr>
      </p:pic>
      <p:pic>
        <p:nvPicPr>
          <p:cNvPr id="2052" name="Picture 4" descr="Better management of Hypothyroidism with Ayurveda: | Chandigarh Ayurved &amp;  Panchakarma Centre">
            <a:extLst>
              <a:ext uri="{FF2B5EF4-FFF2-40B4-BE49-F238E27FC236}">
                <a16:creationId xmlns:a16="http://schemas.microsoft.com/office/drawing/2014/main" id="{13A30523-6CDB-45D4-A9E8-5D9E3222A18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66465" y="1815790"/>
            <a:ext cx="5243603" cy="349573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8"/>
          <p:cNvSpPr txBox="1">
            <a:spLocks noGrp="1"/>
          </p:cNvSpPr>
          <p:nvPr>
            <p:ph type="title"/>
          </p:nvPr>
        </p:nvSpPr>
        <p:spPr>
          <a:xfrm>
            <a:off x="3077000" y="309850"/>
            <a:ext cx="6764825" cy="770517"/>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4000"/>
              <a:buFont typeface="Calibri"/>
              <a:buNone/>
            </a:pPr>
            <a:r>
              <a:rPr lang="en-US" sz="4000" b="1" dirty="0">
                <a:latin typeface="Times New Roman" panose="02020603050405020304" pitchFamily="18" charset="0"/>
                <a:cs typeface="Times New Roman" panose="02020603050405020304" pitchFamily="18" charset="0"/>
              </a:rPr>
              <a:t>How Does the Thyroid Work? </a:t>
            </a:r>
            <a:endParaRPr sz="4000" b="1" dirty="0">
              <a:latin typeface="Times New Roman" panose="02020603050405020304" pitchFamily="18" charset="0"/>
              <a:cs typeface="Times New Roman" panose="02020603050405020304" pitchFamily="18" charset="0"/>
            </a:endParaRPr>
          </a:p>
        </p:txBody>
      </p:sp>
      <p:sp>
        <p:nvSpPr>
          <p:cNvPr id="159" name="Google Shape;159;p8"/>
          <p:cNvSpPr txBox="1">
            <a:spLocks noGrp="1"/>
          </p:cNvSpPr>
          <p:nvPr>
            <p:ph type="body" idx="1"/>
          </p:nvPr>
        </p:nvSpPr>
        <p:spPr>
          <a:xfrm>
            <a:off x="367462" y="1244049"/>
            <a:ext cx="11493234" cy="4918842"/>
          </a:xfrm>
          <a:prstGeom prst="rect">
            <a:avLst/>
          </a:prstGeom>
          <a:noFill/>
          <a:ln>
            <a:noFill/>
          </a:ln>
        </p:spPr>
        <p:txBody>
          <a:bodyPr spcFirstLastPara="1" wrap="square" lIns="91425" tIns="45700" rIns="91425" bIns="45700" anchor="t" anchorCtr="0">
            <a:normAutofit lnSpcReduction="10000"/>
          </a:bodyPr>
          <a:lstStyle/>
          <a:p>
            <a:pPr lvl="0" indent="-457200" algn="l" rtl="0">
              <a:lnSpc>
                <a:spcPct val="100000"/>
              </a:lnSpc>
              <a:spcBef>
                <a:spcPts val="0"/>
              </a:spcBef>
              <a:spcAft>
                <a:spcPts val="0"/>
              </a:spcAft>
              <a:buClr>
                <a:schemeClr val="dk1"/>
              </a:buClr>
              <a:buSzPct val="100000"/>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The thyroid gland is a small, butterfly-shaped organ located in the front of your neck.</a:t>
            </a:r>
          </a:p>
          <a:p>
            <a:pPr lvl="0" indent="-457200" algn="l" rtl="0">
              <a:lnSpc>
                <a:spcPct val="100000"/>
              </a:lnSpc>
              <a:spcBef>
                <a:spcPts val="0"/>
              </a:spcBef>
              <a:spcAft>
                <a:spcPts val="0"/>
              </a:spcAft>
              <a:buClr>
                <a:schemeClr val="dk1"/>
              </a:buClr>
              <a:buSzPct val="100000"/>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The main job of the thyroid is to control your metabolism. Metabolism is the process your body uses to transform food to energy your body uses to function. </a:t>
            </a:r>
          </a:p>
          <a:p>
            <a:pPr lvl="0" indent="-457200" algn="l" rtl="0">
              <a:lnSpc>
                <a:spcPct val="100000"/>
              </a:lnSpc>
              <a:spcBef>
                <a:spcPts val="0"/>
              </a:spcBef>
              <a:spcAft>
                <a:spcPts val="0"/>
              </a:spcAft>
              <a:buClr>
                <a:schemeClr val="dk1"/>
              </a:buClr>
              <a:buSzPct val="100000"/>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The thyroid created hormones T4 and T3 to control metabolism. These hormones work throughout the body to tell the body’s cells how much energy to use. They control body temperature and heart rate. </a:t>
            </a:r>
          </a:p>
          <a:p>
            <a:pPr lvl="0" indent="-457200" algn="l" rtl="0">
              <a:lnSpc>
                <a:spcPct val="100000"/>
              </a:lnSpc>
              <a:spcBef>
                <a:spcPts val="0"/>
              </a:spcBef>
              <a:spcAft>
                <a:spcPts val="0"/>
              </a:spcAft>
              <a:buClr>
                <a:schemeClr val="dk1"/>
              </a:buClr>
              <a:buSzPct val="100000"/>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When the thyroid does not work correctly, it’s constantly making hormones to replace what’s being used. This keeps your metabolism functioning and all your body’s systems in check. </a:t>
            </a:r>
          </a:p>
          <a:p>
            <a:pPr lvl="0" indent="-457200" algn="l" rtl="0">
              <a:lnSpc>
                <a:spcPct val="100000"/>
              </a:lnSpc>
              <a:spcBef>
                <a:spcPts val="0"/>
              </a:spcBef>
              <a:spcAft>
                <a:spcPts val="0"/>
              </a:spcAft>
              <a:buClr>
                <a:schemeClr val="dk1"/>
              </a:buClr>
              <a:buSzPct val="100000"/>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If the amount of thyroid hormones is too low, hypothyroidism is the result </a:t>
            </a:r>
          </a:p>
        </p:txBody>
      </p:sp>
      <p:sp>
        <p:nvSpPr>
          <p:cNvPr id="2" name="Google Shape;142;p6">
            <a:extLst>
              <a:ext uri="{FF2B5EF4-FFF2-40B4-BE49-F238E27FC236}">
                <a16:creationId xmlns:a16="http://schemas.microsoft.com/office/drawing/2014/main" id="{D1890379-D396-004F-0A1B-F2EE034691E9}"/>
              </a:ext>
            </a:extLst>
          </p:cNvPr>
          <p:cNvSpPr/>
          <p:nvPr/>
        </p:nvSpPr>
        <p:spPr>
          <a:xfrm rot="10800000" flipH="1">
            <a:off x="0" y="6401227"/>
            <a:ext cx="12192000" cy="456773"/>
          </a:xfrm>
          <a:prstGeom prst="rect">
            <a:avLst/>
          </a:prstGeom>
          <a:gradFill>
            <a:gsLst>
              <a:gs pos="0">
                <a:schemeClr val="accent1"/>
              </a:gs>
              <a:gs pos="78000">
                <a:srgbClr val="000000"/>
              </a:gs>
              <a:gs pos="100000">
                <a:srgbClr val="000000"/>
              </a:gs>
            </a:gsLst>
            <a:lin ang="2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 name="TextBox 2">
            <a:extLst>
              <a:ext uri="{FF2B5EF4-FFF2-40B4-BE49-F238E27FC236}">
                <a16:creationId xmlns:a16="http://schemas.microsoft.com/office/drawing/2014/main" id="{3C51E68F-8467-106F-ED18-CE2E553920A2}"/>
              </a:ext>
            </a:extLst>
          </p:cNvPr>
          <p:cNvSpPr txBox="1"/>
          <p:nvPr/>
        </p:nvSpPr>
        <p:spPr>
          <a:xfrm>
            <a:off x="2801813" y="6499132"/>
            <a:ext cx="7315200" cy="553998"/>
          </a:xfrm>
          <a:prstGeom prst="rect">
            <a:avLst/>
          </a:prstGeom>
          <a:noFill/>
        </p:spPr>
        <p:txBody>
          <a:bodyPr wrap="square" rtlCol="0">
            <a:spAutoFit/>
          </a:bodyPr>
          <a:lstStyle/>
          <a:p>
            <a:r>
              <a:rPr lang="en-US" sz="1600" dirty="0">
                <a:solidFill>
                  <a:schemeClr val="accent4">
                    <a:lumMod val="40000"/>
                    <a:lumOff val="60000"/>
                  </a:schemeClr>
                </a:solidFill>
                <a:latin typeface="Times New Roman" panose="02020603050405020304" pitchFamily="18" charset="0"/>
                <a:cs typeface="Times New Roman" panose="02020603050405020304" pitchFamily="18" charset="0"/>
              </a:rPr>
              <a:t>International Science Nutrition Society – CURARE CAUSAM -- ISNS 2023 </a:t>
            </a:r>
          </a:p>
          <a:p>
            <a:endParaRPr lang="en-US" dirty="0"/>
          </a:p>
        </p:txBody>
      </p:sp>
      <p:pic>
        <p:nvPicPr>
          <p:cNvPr id="4" name="Google Shape;162;p8" descr="Logo&#10;&#10;Description automatically generated">
            <a:extLst>
              <a:ext uri="{FF2B5EF4-FFF2-40B4-BE49-F238E27FC236}">
                <a16:creationId xmlns:a16="http://schemas.microsoft.com/office/drawing/2014/main" id="{40F02944-D966-93BB-47E9-A98157DCC6C6}"/>
              </a:ext>
            </a:extLst>
          </p:cNvPr>
          <p:cNvPicPr preferRelativeResize="0"/>
          <p:nvPr/>
        </p:nvPicPr>
        <p:blipFill rotWithShape="1">
          <a:blip r:embed="rId3">
            <a:alphaModFix/>
          </a:blip>
          <a:srcRect/>
          <a:stretch/>
        </p:blipFill>
        <p:spPr>
          <a:xfrm>
            <a:off x="10919791" y="5632770"/>
            <a:ext cx="1470992" cy="1275812"/>
          </a:xfrm>
          <a:prstGeom prst="rect">
            <a:avLst/>
          </a:prstGeom>
          <a:noFill/>
          <a:ln>
            <a:noFill/>
          </a:ln>
        </p:spPr>
      </p:pic>
    </p:spTree>
    <p:extLst>
      <p:ext uri="{BB962C8B-B14F-4D97-AF65-F5344CB8AC3E}">
        <p14:creationId xmlns:p14="http://schemas.microsoft.com/office/powerpoint/2010/main" val="726614385"/>
      </p:ext>
    </p:extLst>
  </p:cSld>
  <p:clrMapOvr>
    <a:masterClrMapping/>
  </p:clrMapOvr>
</p:sld>
</file>

<file path=ppt/theme/theme1.xml><?xml version="1.0" encoding="utf-8"?>
<a:theme xmlns:a="http://schemas.openxmlformats.org/drawingml/2006/main" name="Office-téma">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ISNS call- Ulcerative Colitis 2.22.23 ..." id="{F9F84C25-4ACA-AD47-82C1-BFCC504F4E32}" vid="{DB5ED940-3FF5-F74A-8B3E-DF5664580E8C}"/>
    </a:ext>
  </a:ext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Office-téma</Template>
  <TotalTime>397</TotalTime>
  <Words>2752</Words>
  <Application>Microsoft Office PowerPoint</Application>
  <PresentationFormat>Szélesvásznú</PresentationFormat>
  <Paragraphs>198</Paragraphs>
  <Slides>22</Slides>
  <Notes>21</Notes>
  <HiddenSlides>0</HiddenSlides>
  <MMClips>0</MMClips>
  <ScaleCrop>false</ScaleCrop>
  <HeadingPairs>
    <vt:vector size="6" baseType="variant">
      <vt:variant>
        <vt:lpstr>Használt betűtípusok</vt:lpstr>
      </vt:variant>
      <vt:variant>
        <vt:i4>6</vt:i4>
      </vt:variant>
      <vt:variant>
        <vt:lpstr>Téma</vt:lpstr>
      </vt:variant>
      <vt:variant>
        <vt:i4>1</vt:i4>
      </vt:variant>
      <vt:variant>
        <vt:lpstr>Diacímek</vt:lpstr>
      </vt:variant>
      <vt:variant>
        <vt:i4>22</vt:i4>
      </vt:variant>
    </vt:vector>
  </HeadingPairs>
  <TitlesOfParts>
    <vt:vector size="29" baseType="lpstr">
      <vt:lpstr>Arial</vt:lpstr>
      <vt:lpstr>Calibri</vt:lpstr>
      <vt:lpstr>Lustria</vt:lpstr>
      <vt:lpstr>Sorts Mill Goudy</vt:lpstr>
      <vt:lpstr>Söhne</vt:lpstr>
      <vt:lpstr>Times New Roman</vt:lpstr>
      <vt:lpstr>Office-téma</vt:lpstr>
      <vt:lpstr>   We will get started shortly.</vt:lpstr>
      <vt:lpstr>ISNS  CASE STUDY</vt:lpstr>
      <vt:lpstr>PowerPoint-bemutató</vt:lpstr>
      <vt:lpstr>Medical Disclaimer:  </vt:lpstr>
      <vt:lpstr>DR. NORBERT KETSKÉS, MD </vt:lpstr>
      <vt:lpstr>CSISZTU ZSUZSA </vt:lpstr>
      <vt:lpstr>What is Hypothyroidism? </vt:lpstr>
      <vt:lpstr>Hypothyroidism </vt:lpstr>
      <vt:lpstr>How Does the Thyroid Work? </vt:lpstr>
      <vt:lpstr>SYMPTOMS</vt:lpstr>
      <vt:lpstr>Causes of Hypothyroidism </vt:lpstr>
      <vt:lpstr>Hypothyroidism Diagnosis </vt:lpstr>
      <vt:lpstr>CASE STUDY</vt:lpstr>
      <vt:lpstr>Conventional Treatment       </vt:lpstr>
      <vt:lpstr>Method</vt:lpstr>
      <vt:lpstr>Additional Treatment </vt:lpstr>
      <vt:lpstr>Results </vt:lpstr>
      <vt:lpstr>Thyroid dysfunction: how concentration of toxic and essential elements contribute to risk of hypothyroidism, hyperthyroidism, and thyroid cancer  Maryam Rezaei, Seyed Yoosef Javadmoosavi, Borhan Mansouri, Nammam Ali Azadi, Omid Mehrpour, Samaneh Nakhaee</vt:lpstr>
      <vt:lpstr>Effect of zinc supplementation on thyroid hormone function. A case study of two college females Christy Maxwell, Stella Lucia Volpe </vt:lpstr>
      <vt:lpstr>Vitamin D Deficiency and Its Association with Thyroid Disease  Dr. Amal Mohammed Husein Mackawy, Bushra Mohammed AI-ayed, and Bashayer Mater AI-rashidi</vt:lpstr>
      <vt:lpstr>References</vt:lpstr>
      <vt:lpstr>Thank you for joining us today!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 will get started shortly.</dc:title>
  <dc:creator>Tyger Fenton</dc:creator>
  <cp:lastModifiedBy>Dr. Ketskés Norbert</cp:lastModifiedBy>
  <cp:revision>22</cp:revision>
  <dcterms:created xsi:type="dcterms:W3CDTF">2023-05-22T16:35:15Z</dcterms:created>
  <dcterms:modified xsi:type="dcterms:W3CDTF">2023-05-24T12:29:24Z</dcterms:modified>
</cp:coreProperties>
</file>